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2"/>
  </p:notesMasterIdLst>
  <p:sldIdLst>
    <p:sldId id="256" r:id="rId6"/>
    <p:sldId id="258" r:id="rId7"/>
    <p:sldId id="259" r:id="rId8"/>
    <p:sldId id="260" r:id="rId9"/>
    <p:sldId id="262" r:id="rId10"/>
    <p:sldId id="261" r:id="rId11"/>
    <p:sldId id="263" r:id="rId12"/>
    <p:sldId id="264" r:id="rId13"/>
    <p:sldId id="265" r:id="rId14"/>
    <p:sldId id="266" r:id="rId15"/>
    <p:sldId id="267" r:id="rId16"/>
    <p:sldId id="268" r:id="rId17"/>
    <p:sldId id="269" r:id="rId18"/>
    <p:sldId id="270" r:id="rId19"/>
    <p:sldId id="271" r:id="rId20"/>
    <p:sldId id="272" r:id="rId21"/>
    <p:sldId id="273" r:id="rId22"/>
    <p:sldId id="275" r:id="rId23"/>
    <p:sldId id="283" r:id="rId24"/>
    <p:sldId id="276" r:id="rId25"/>
    <p:sldId id="277" r:id="rId26"/>
    <p:sldId id="278" r:id="rId27"/>
    <p:sldId id="279" r:id="rId28"/>
    <p:sldId id="280" r:id="rId29"/>
    <p:sldId id="281" r:id="rId30"/>
    <p:sldId id="282"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A2032"/>
    <a:srgbClr val="AEAB9F"/>
    <a:srgbClr val="FEC909"/>
    <a:srgbClr val="E4711B"/>
    <a:srgbClr val="80B341"/>
    <a:srgbClr val="6F6F65"/>
    <a:srgbClr val="0B5A8C"/>
    <a:srgbClr val="0C5D2C"/>
    <a:srgbClr val="16B3C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0" autoAdjust="0"/>
    <p:restoredTop sz="94641" autoAdjust="0"/>
  </p:normalViewPr>
  <p:slideViewPr>
    <p:cSldViewPr snapToGrid="0" snapToObjects="1">
      <p:cViewPr varScale="1">
        <p:scale>
          <a:sx n="101" d="100"/>
          <a:sy n="101" d="100"/>
        </p:scale>
        <p:origin x="180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58D942-057A-429C-BBBC-1DA500E25D7C}" type="datetimeFigureOut">
              <a:rPr lang="en-US" smtClean="0"/>
              <a:pPr/>
              <a:t>4/24/2024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148088-E970-40BB-BD7C-5A1532F9234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228600" y="233013"/>
            <a:ext cx="8686800" cy="3200400"/>
          </a:xfrm>
          <a:prstGeom prst="rect">
            <a:avLst/>
          </a:prstGeom>
          <a:solidFill>
            <a:srgbClr val="16B3C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44125" y="1767487"/>
            <a:ext cx="8171542" cy="1669142"/>
          </a:xfrm>
          <a:prstGeom prst="rect">
            <a:avLst/>
          </a:prstGeom>
        </p:spPr>
        <p:txBody>
          <a:bodyPr lIns="182880" tIns="0" rIns="0" bIns="0">
            <a:normAutofit/>
          </a:bodyPr>
          <a:lstStyle>
            <a:lvl1pPr algn="l">
              <a:defRPr sz="4400" b="1" i="0" baseline="0">
                <a:solidFill>
                  <a:srgbClr val="FFFFFF"/>
                </a:solidFill>
                <a:latin typeface="Arial" pitchFamily="34" charset="0"/>
                <a:cs typeface="Arial" pitchFamily="34" charset="0"/>
              </a:defRPr>
            </a:lvl1pPr>
          </a:lstStyle>
          <a:p>
            <a:r>
              <a:rPr lang="en-US" dirty="0"/>
              <a:t>Breaking Industry Trends Through Title Here</a:t>
            </a:r>
          </a:p>
        </p:txBody>
      </p:sp>
      <p:sp>
        <p:nvSpPr>
          <p:cNvPr id="3" name="Subtitle 2"/>
          <p:cNvSpPr>
            <a:spLocks noGrp="1"/>
          </p:cNvSpPr>
          <p:nvPr>
            <p:ph type="subTitle" idx="1" hasCustomPrompt="1"/>
          </p:nvPr>
        </p:nvSpPr>
        <p:spPr>
          <a:xfrm>
            <a:off x="249054" y="3518525"/>
            <a:ext cx="8339071" cy="429229"/>
          </a:xfrm>
          <a:prstGeom prst="rect">
            <a:avLst/>
          </a:prstGeom>
        </p:spPr>
        <p:txBody>
          <a:bodyPr lIns="182880" tIns="0" rIns="0" bIns="0">
            <a:normAutofit/>
          </a:bodyPr>
          <a:lstStyle>
            <a:lvl1pPr marL="0" indent="0" algn="l">
              <a:buNone/>
              <a:defRPr sz="2000" baseline="0">
                <a:solidFill>
                  <a:srgbClr val="0B5A8C"/>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Addressing Affordability and Subtitle Goes Here</a:t>
            </a:r>
          </a:p>
        </p:txBody>
      </p:sp>
      <p:sp>
        <p:nvSpPr>
          <p:cNvPr id="9" name="TextBox 8"/>
          <p:cNvSpPr txBox="1"/>
          <p:nvPr userDrawn="1"/>
        </p:nvSpPr>
        <p:spPr>
          <a:xfrm>
            <a:off x="249054" y="266890"/>
            <a:ext cx="3483428" cy="261610"/>
          </a:xfrm>
          <a:prstGeom prst="rect">
            <a:avLst/>
          </a:prstGeom>
          <a:noFill/>
        </p:spPr>
        <p:txBody>
          <a:bodyPr wrap="square" lIns="182880" tIns="91440" rIns="0" bIns="0" rtlCol="0">
            <a:spAutoFit/>
          </a:bodyPr>
          <a:lstStyle/>
          <a:p>
            <a:r>
              <a:rPr lang="en-US" sz="1100" dirty="0" err="1">
                <a:solidFill>
                  <a:srgbClr val="FFFFFF"/>
                </a:solidFill>
                <a:latin typeface="Arial" pitchFamily="34" charset="0"/>
                <a:cs typeface="Arial" pitchFamily="34" charset="0"/>
              </a:rPr>
              <a:t>LifeSecure</a:t>
            </a:r>
            <a:r>
              <a:rPr lang="en-US" sz="1100" baseline="0" dirty="0">
                <a:solidFill>
                  <a:srgbClr val="FFFFFF"/>
                </a:solidFill>
                <a:latin typeface="Arial" pitchFamily="34" charset="0"/>
                <a:cs typeface="Arial" pitchFamily="34" charset="0"/>
              </a:rPr>
              <a:t> Insurance Company</a:t>
            </a:r>
            <a:endParaRPr lang="en-US" sz="1100" dirty="0">
              <a:solidFill>
                <a:srgbClr val="FFFFFF"/>
              </a:solidFill>
              <a:latin typeface="Arial" pitchFamily="34" charset="0"/>
              <a:cs typeface="Arial" pitchFamily="34" charset="0"/>
            </a:endParaRPr>
          </a:p>
        </p:txBody>
      </p:sp>
      <p:pic>
        <p:nvPicPr>
          <p:cNvPr id="13" name="Picture 12"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698" y="6214199"/>
            <a:ext cx="2259376" cy="467730"/>
          </a:xfrm>
          <a:prstGeom prst="rect">
            <a:avLst/>
          </a:prstGeom>
        </p:spPr>
      </p:pic>
      <p:sp>
        <p:nvSpPr>
          <p:cNvPr id="12" name="Text Placeholder 11"/>
          <p:cNvSpPr>
            <a:spLocks noGrp="1"/>
          </p:cNvSpPr>
          <p:nvPr>
            <p:ph type="body" sz="quarter" idx="10" hasCustomPrompt="1"/>
          </p:nvPr>
        </p:nvSpPr>
        <p:spPr>
          <a:xfrm>
            <a:off x="249238" y="4244975"/>
            <a:ext cx="3832225" cy="627063"/>
          </a:xfrm>
          <a:prstGeom prst="rect">
            <a:avLst/>
          </a:prstGeom>
        </p:spPr>
        <p:txBody>
          <a:bodyPr/>
          <a:lstStyle>
            <a:lvl1pPr>
              <a:buNone/>
              <a:defRPr sz="1600">
                <a:latin typeface="Arial" pitchFamily="34" charset="0"/>
                <a:cs typeface="Arial" pitchFamily="34" charset="0"/>
              </a:defRPr>
            </a:lvl1pPr>
          </a:lstStyle>
          <a:p>
            <a:pPr lvl="0"/>
            <a:r>
              <a:rPr lang="en-US" sz="1600" dirty="0"/>
              <a:t>Presented by:</a:t>
            </a:r>
            <a:endParaRPr lang="en-US" dirty="0"/>
          </a:p>
        </p:txBody>
      </p:sp>
    </p:spTree>
    <p:extLst>
      <p:ext uri="{BB962C8B-B14F-4D97-AF65-F5344CB8AC3E}">
        <p14:creationId xmlns:p14="http://schemas.microsoft.com/office/powerpoint/2010/main" val="1137631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2 Column Layout">
    <p:spTree>
      <p:nvGrpSpPr>
        <p:cNvPr id="1" name=""/>
        <p:cNvGrpSpPr/>
        <p:nvPr/>
      </p:nvGrpSpPr>
      <p:grpSpPr>
        <a:xfrm>
          <a:off x="0" y="0"/>
          <a:ext cx="0" cy="0"/>
          <a:chOff x="0" y="0"/>
          <a:chExt cx="0" cy="0"/>
        </a:xfrm>
      </p:grpSpPr>
      <p:sp>
        <p:nvSpPr>
          <p:cNvPr id="10" name="Rectangle 9"/>
          <p:cNvSpPr/>
          <p:nvPr userDrawn="1"/>
        </p:nvSpPr>
        <p:spPr>
          <a:xfrm>
            <a:off x="250826" y="231807"/>
            <a:ext cx="8686800" cy="1051560"/>
          </a:xfrm>
          <a:prstGeom prst="rect">
            <a:avLst/>
          </a:prstGeom>
          <a:solidFill>
            <a:srgbClr val="FEC909"/>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Picture 8"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512" y="6421403"/>
            <a:ext cx="1258474" cy="260526"/>
          </a:xfrm>
          <a:prstGeom prst="rect">
            <a:avLst/>
          </a:prstGeom>
        </p:spPr>
      </p:pic>
      <p:sp>
        <p:nvSpPr>
          <p:cNvPr id="7" name="Title 1"/>
          <p:cNvSpPr>
            <a:spLocks noGrp="1"/>
          </p:cNvSpPr>
          <p:nvPr>
            <p:ph type="ctrTitle" hasCustomPrompt="1"/>
          </p:nvPr>
        </p:nvSpPr>
        <p:spPr>
          <a:xfrm>
            <a:off x="250826" y="866274"/>
            <a:ext cx="8300736" cy="417093"/>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a:t>Slide Title Can Go in This Space</a:t>
            </a:r>
          </a:p>
        </p:txBody>
      </p:sp>
      <p:sp>
        <p:nvSpPr>
          <p:cNvPr id="11" name="Content Placeholder 10"/>
          <p:cNvSpPr>
            <a:spLocks noGrp="1"/>
          </p:cNvSpPr>
          <p:nvPr>
            <p:ph sz="quarter" idx="10"/>
          </p:nvPr>
        </p:nvSpPr>
        <p:spPr>
          <a:xfrm>
            <a:off x="250826" y="1395413"/>
            <a:ext cx="4216900"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10"/>
          <p:cNvSpPr>
            <a:spLocks noGrp="1"/>
          </p:cNvSpPr>
          <p:nvPr>
            <p:ph sz="quarter" idx="11"/>
          </p:nvPr>
        </p:nvSpPr>
        <p:spPr>
          <a:xfrm>
            <a:off x="4684295" y="1395413"/>
            <a:ext cx="4215384"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570816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2 Column Layout">
    <p:spTree>
      <p:nvGrpSpPr>
        <p:cNvPr id="1" name=""/>
        <p:cNvGrpSpPr/>
        <p:nvPr/>
      </p:nvGrpSpPr>
      <p:grpSpPr>
        <a:xfrm>
          <a:off x="0" y="0"/>
          <a:ext cx="0" cy="0"/>
          <a:chOff x="0" y="0"/>
          <a:chExt cx="0" cy="0"/>
        </a:xfrm>
      </p:grpSpPr>
      <p:sp>
        <p:nvSpPr>
          <p:cNvPr id="10" name="Rectangle 9"/>
          <p:cNvSpPr/>
          <p:nvPr userDrawn="1"/>
        </p:nvSpPr>
        <p:spPr>
          <a:xfrm>
            <a:off x="250826" y="231807"/>
            <a:ext cx="8686800" cy="1051560"/>
          </a:xfrm>
          <a:prstGeom prst="rect">
            <a:avLst/>
          </a:prstGeom>
          <a:solidFill>
            <a:srgbClr val="80B34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Picture 8"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512" y="6421403"/>
            <a:ext cx="1258474" cy="260526"/>
          </a:xfrm>
          <a:prstGeom prst="rect">
            <a:avLst/>
          </a:prstGeom>
        </p:spPr>
      </p:pic>
      <p:sp>
        <p:nvSpPr>
          <p:cNvPr id="7" name="Title 1"/>
          <p:cNvSpPr>
            <a:spLocks noGrp="1"/>
          </p:cNvSpPr>
          <p:nvPr>
            <p:ph type="ctrTitle" hasCustomPrompt="1"/>
          </p:nvPr>
        </p:nvSpPr>
        <p:spPr>
          <a:xfrm>
            <a:off x="250826" y="866274"/>
            <a:ext cx="8300736" cy="417093"/>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a:t>Slide Title Can Go in This Space</a:t>
            </a:r>
          </a:p>
        </p:txBody>
      </p:sp>
      <p:sp>
        <p:nvSpPr>
          <p:cNvPr id="11" name="Content Placeholder 10"/>
          <p:cNvSpPr>
            <a:spLocks noGrp="1"/>
          </p:cNvSpPr>
          <p:nvPr>
            <p:ph sz="quarter" idx="10"/>
          </p:nvPr>
        </p:nvSpPr>
        <p:spPr>
          <a:xfrm>
            <a:off x="250826" y="1395413"/>
            <a:ext cx="4216900"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10"/>
          <p:cNvSpPr>
            <a:spLocks noGrp="1"/>
          </p:cNvSpPr>
          <p:nvPr>
            <p:ph sz="quarter" idx="11"/>
          </p:nvPr>
        </p:nvSpPr>
        <p:spPr>
          <a:xfrm>
            <a:off x="4684295" y="1395413"/>
            <a:ext cx="4215384"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570816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Divider">
    <p:spTree>
      <p:nvGrpSpPr>
        <p:cNvPr id="1" name=""/>
        <p:cNvGrpSpPr/>
        <p:nvPr/>
      </p:nvGrpSpPr>
      <p:grpSpPr>
        <a:xfrm>
          <a:off x="0" y="0"/>
          <a:ext cx="0" cy="0"/>
          <a:chOff x="0" y="0"/>
          <a:chExt cx="0" cy="0"/>
        </a:xfrm>
      </p:grpSpPr>
      <p:sp>
        <p:nvSpPr>
          <p:cNvPr id="8" name="Rectangle 7"/>
          <p:cNvSpPr/>
          <p:nvPr userDrawn="1"/>
        </p:nvSpPr>
        <p:spPr>
          <a:xfrm>
            <a:off x="228600" y="233014"/>
            <a:ext cx="8686800" cy="5360189"/>
          </a:xfrm>
          <a:prstGeom prst="rect">
            <a:avLst/>
          </a:prstGeom>
          <a:solidFill>
            <a:srgbClr val="16B3C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itle 1"/>
          <p:cNvSpPr>
            <a:spLocks noGrp="1"/>
          </p:cNvSpPr>
          <p:nvPr>
            <p:ph type="ctrTitle" hasCustomPrompt="1"/>
          </p:nvPr>
        </p:nvSpPr>
        <p:spPr>
          <a:xfrm>
            <a:off x="250771" y="4941135"/>
            <a:ext cx="8300736" cy="665798"/>
          </a:xfrm>
          <a:prstGeom prst="rect">
            <a:avLst/>
          </a:prstGeom>
        </p:spPr>
        <p:txBody>
          <a:bodyPr lIns="182880" tIns="0" rIns="0" bIns="91440">
            <a:noAutofit/>
          </a:bodyPr>
          <a:lstStyle>
            <a:lvl1pPr algn="l">
              <a:defRPr sz="3200" b="1" i="0" baseline="0">
                <a:solidFill>
                  <a:srgbClr val="FFFFFF"/>
                </a:solidFill>
                <a:latin typeface="Arial" pitchFamily="34" charset="0"/>
                <a:cs typeface="Arial" pitchFamily="34" charset="0"/>
              </a:defRPr>
            </a:lvl1pPr>
          </a:lstStyle>
          <a:p>
            <a:r>
              <a:rPr lang="en-US" dirty="0"/>
              <a:t>Page Divider Text Goes Here</a:t>
            </a:r>
          </a:p>
        </p:txBody>
      </p:sp>
      <p:pic>
        <p:nvPicPr>
          <p:cNvPr id="7" name="Picture 6"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512" y="6421403"/>
            <a:ext cx="1258474" cy="260526"/>
          </a:xfrm>
          <a:prstGeom prst="rect">
            <a:avLst/>
          </a:prstGeom>
        </p:spPr>
      </p:pic>
      <p:sp>
        <p:nvSpPr>
          <p:cNvPr id="9"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153091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Picture">
    <p:spTree>
      <p:nvGrpSpPr>
        <p:cNvPr id="1" name=""/>
        <p:cNvGrpSpPr/>
        <p:nvPr/>
      </p:nvGrpSpPr>
      <p:grpSpPr>
        <a:xfrm>
          <a:off x="0" y="0"/>
          <a:ext cx="0" cy="0"/>
          <a:chOff x="0" y="0"/>
          <a:chExt cx="0" cy="0"/>
        </a:xfrm>
      </p:grpSpPr>
      <p:pic>
        <p:nvPicPr>
          <p:cNvPr id="3" name="Picture 2" descr="iStock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942" y="228600"/>
            <a:ext cx="8690458" cy="6400800"/>
          </a:xfrm>
          <a:prstGeom prst="rect">
            <a:avLst/>
          </a:prstGeom>
        </p:spPr>
      </p:pic>
      <p:sp>
        <p:nvSpPr>
          <p:cNvPr id="8" name="Rectangle 7"/>
          <p:cNvSpPr/>
          <p:nvPr userDrawn="1"/>
        </p:nvSpPr>
        <p:spPr>
          <a:xfrm>
            <a:off x="237041" y="214870"/>
            <a:ext cx="8686800" cy="1143000"/>
          </a:xfrm>
          <a:prstGeom prst="rect">
            <a:avLst/>
          </a:prstGeom>
          <a:solidFill>
            <a:srgbClr val="FEC909"/>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itle 1"/>
          <p:cNvSpPr>
            <a:spLocks noGrp="1"/>
          </p:cNvSpPr>
          <p:nvPr>
            <p:ph type="ctrTitle" hasCustomPrompt="1"/>
          </p:nvPr>
        </p:nvSpPr>
        <p:spPr>
          <a:xfrm>
            <a:off x="237041" y="922421"/>
            <a:ext cx="8300736" cy="435449"/>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a:t>Slide Title Can Go in This Space</a:t>
            </a:r>
          </a:p>
        </p:txBody>
      </p:sp>
      <p:sp>
        <p:nvSpPr>
          <p:cNvPr id="5" name="Slide Number Placeholder 1"/>
          <p:cNvSpPr>
            <a:spLocks noGrp="1"/>
          </p:cNvSpPr>
          <p:nvPr>
            <p:ph type="sldNum" sz="quarter" idx="4"/>
          </p:nvPr>
        </p:nvSpPr>
        <p:spPr>
          <a:xfrm>
            <a:off x="8510335" y="6629400"/>
            <a:ext cx="360947" cy="148222"/>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4046877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Picture">
    <p:spTree>
      <p:nvGrpSpPr>
        <p:cNvPr id="1" name=""/>
        <p:cNvGrpSpPr/>
        <p:nvPr/>
      </p:nvGrpSpPr>
      <p:grpSpPr>
        <a:xfrm>
          <a:off x="0" y="0"/>
          <a:ext cx="0" cy="0"/>
          <a:chOff x="0" y="0"/>
          <a:chExt cx="0" cy="0"/>
        </a:xfrm>
      </p:grpSpPr>
      <p:pic>
        <p:nvPicPr>
          <p:cNvPr id="4" name="Picture 3" descr="iStock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900" y="228600"/>
            <a:ext cx="8690458" cy="6400800"/>
          </a:xfrm>
          <a:prstGeom prst="rect">
            <a:avLst/>
          </a:prstGeom>
        </p:spPr>
      </p:pic>
      <p:sp>
        <p:nvSpPr>
          <p:cNvPr id="8" name="Rectangle 7"/>
          <p:cNvSpPr/>
          <p:nvPr userDrawn="1"/>
        </p:nvSpPr>
        <p:spPr>
          <a:xfrm>
            <a:off x="237041" y="228600"/>
            <a:ext cx="8686800" cy="1143000"/>
          </a:xfrm>
          <a:prstGeom prst="rect">
            <a:avLst/>
          </a:prstGeom>
          <a:solidFill>
            <a:srgbClr val="E4711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itle 1"/>
          <p:cNvSpPr>
            <a:spLocks noGrp="1"/>
          </p:cNvSpPr>
          <p:nvPr>
            <p:ph type="ctrTitle" hasCustomPrompt="1"/>
          </p:nvPr>
        </p:nvSpPr>
        <p:spPr>
          <a:xfrm>
            <a:off x="237041" y="922421"/>
            <a:ext cx="8300736" cy="435449"/>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a:t>Slide Title Can Go in This Space</a:t>
            </a:r>
          </a:p>
        </p:txBody>
      </p:sp>
      <p:sp>
        <p:nvSpPr>
          <p:cNvPr id="5" name="Slide Number Placeholder 1"/>
          <p:cNvSpPr>
            <a:spLocks noGrp="1"/>
          </p:cNvSpPr>
          <p:nvPr>
            <p:ph type="sldNum" sz="quarter" idx="4"/>
          </p:nvPr>
        </p:nvSpPr>
        <p:spPr>
          <a:xfrm>
            <a:off x="8510335" y="6629400"/>
            <a:ext cx="360947" cy="148222"/>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3419234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layout slide">
    <p:spTree>
      <p:nvGrpSpPr>
        <p:cNvPr id="1" name=""/>
        <p:cNvGrpSpPr/>
        <p:nvPr/>
      </p:nvGrpSpPr>
      <p:grpSpPr>
        <a:xfrm>
          <a:off x="0" y="0"/>
          <a:ext cx="0" cy="0"/>
          <a:chOff x="0" y="0"/>
          <a:chExt cx="0" cy="0"/>
        </a:xfrm>
      </p:grpSpPr>
      <p:sp>
        <p:nvSpPr>
          <p:cNvPr id="8" name="Rectangle 7"/>
          <p:cNvSpPr/>
          <p:nvPr userDrawn="1"/>
        </p:nvSpPr>
        <p:spPr>
          <a:xfrm>
            <a:off x="228600" y="233014"/>
            <a:ext cx="8686800" cy="1050354"/>
          </a:xfrm>
          <a:prstGeom prst="rect">
            <a:avLst/>
          </a:prstGeom>
          <a:solidFill>
            <a:srgbClr val="16B3C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Picture 8"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512" y="6421403"/>
            <a:ext cx="1258474" cy="260526"/>
          </a:xfrm>
          <a:prstGeom prst="rect">
            <a:avLst/>
          </a:prstGeom>
        </p:spPr>
      </p:pic>
      <p:sp>
        <p:nvSpPr>
          <p:cNvPr id="7" name="Title 1"/>
          <p:cNvSpPr>
            <a:spLocks noGrp="1"/>
          </p:cNvSpPr>
          <p:nvPr>
            <p:ph type="ctrTitle" hasCustomPrompt="1"/>
          </p:nvPr>
        </p:nvSpPr>
        <p:spPr>
          <a:xfrm>
            <a:off x="250771" y="753978"/>
            <a:ext cx="8300736" cy="529389"/>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a:t>Slide Title Can Go in This Space</a:t>
            </a:r>
          </a:p>
        </p:txBody>
      </p:sp>
      <p:sp>
        <p:nvSpPr>
          <p:cNvPr id="11" name="Content Placeholder 10"/>
          <p:cNvSpPr>
            <a:spLocks noGrp="1"/>
          </p:cNvSpPr>
          <p:nvPr>
            <p:ph sz="quarter" idx="10"/>
          </p:nvPr>
        </p:nvSpPr>
        <p:spPr>
          <a:xfrm>
            <a:off x="250825" y="1395413"/>
            <a:ext cx="8664575"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570816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Layout slide">
    <p:spTree>
      <p:nvGrpSpPr>
        <p:cNvPr id="1" name=""/>
        <p:cNvGrpSpPr/>
        <p:nvPr/>
      </p:nvGrpSpPr>
      <p:grpSpPr>
        <a:xfrm>
          <a:off x="0" y="0"/>
          <a:ext cx="0" cy="0"/>
          <a:chOff x="0" y="0"/>
          <a:chExt cx="0" cy="0"/>
        </a:xfrm>
      </p:grpSpPr>
      <p:sp>
        <p:nvSpPr>
          <p:cNvPr id="8" name="Rectangle 7"/>
          <p:cNvSpPr/>
          <p:nvPr userDrawn="1"/>
        </p:nvSpPr>
        <p:spPr>
          <a:xfrm>
            <a:off x="228600" y="233013"/>
            <a:ext cx="8686800" cy="1051560"/>
          </a:xfrm>
          <a:prstGeom prst="rect">
            <a:avLst/>
          </a:prstGeom>
          <a:solidFill>
            <a:srgbClr val="80B34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Picture 8"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512" y="6421403"/>
            <a:ext cx="1258474" cy="260526"/>
          </a:xfrm>
          <a:prstGeom prst="rect">
            <a:avLst/>
          </a:prstGeom>
        </p:spPr>
      </p:pic>
      <p:sp>
        <p:nvSpPr>
          <p:cNvPr id="10" name="Title 1"/>
          <p:cNvSpPr>
            <a:spLocks noGrp="1"/>
          </p:cNvSpPr>
          <p:nvPr>
            <p:ph type="ctrTitle" hasCustomPrompt="1"/>
          </p:nvPr>
        </p:nvSpPr>
        <p:spPr>
          <a:xfrm>
            <a:off x="250771" y="842211"/>
            <a:ext cx="8300736" cy="442362"/>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a:t>Slide Title Can Go in This Space</a:t>
            </a:r>
          </a:p>
        </p:txBody>
      </p:sp>
      <p:sp>
        <p:nvSpPr>
          <p:cNvPr id="11" name="Content Placeholder 10"/>
          <p:cNvSpPr>
            <a:spLocks noGrp="1"/>
          </p:cNvSpPr>
          <p:nvPr>
            <p:ph sz="quarter" idx="10"/>
          </p:nvPr>
        </p:nvSpPr>
        <p:spPr>
          <a:xfrm>
            <a:off x="250825" y="1427163"/>
            <a:ext cx="8664575" cy="4868862"/>
          </a:xfrm>
          <a:prstGeom prst="rect">
            <a:avLst/>
          </a:prstGeom>
        </p:spPr>
        <p:txBody>
          <a:bodyPr/>
          <a:lstStyle>
            <a:lvl1pPr>
              <a:defRPr sz="2400">
                <a:latin typeface="Arial" charset="0"/>
                <a:ea typeface="Arial" charset="0"/>
                <a:cs typeface="Arial" charset="0"/>
              </a:defRPr>
            </a:lvl1pPr>
            <a:lvl2pPr>
              <a:defRPr sz="2000">
                <a:latin typeface="Arial" charset="0"/>
                <a:ea typeface="Arial" charset="0"/>
                <a:cs typeface="Arial" charset="0"/>
              </a:defRPr>
            </a:lvl2pPr>
            <a:lvl3pPr>
              <a:buFont typeface="Calibri" pitchFamily="34" charset="0"/>
              <a:buChar char="–"/>
              <a:defRPr sz="1800">
                <a:latin typeface="Arial" charset="0"/>
                <a:ea typeface="Arial" charset="0"/>
                <a:cs typeface="Arial" charset="0"/>
              </a:defRPr>
            </a:lvl3pPr>
            <a:lvl4pPr>
              <a:defRPr sz="1600">
                <a:latin typeface="Arial" charset="0"/>
                <a:ea typeface="Arial" charset="0"/>
                <a:cs typeface="Arial"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3942436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Layout slide">
    <p:spTree>
      <p:nvGrpSpPr>
        <p:cNvPr id="1" name=""/>
        <p:cNvGrpSpPr/>
        <p:nvPr/>
      </p:nvGrpSpPr>
      <p:grpSpPr>
        <a:xfrm>
          <a:off x="0" y="0"/>
          <a:ext cx="0" cy="0"/>
          <a:chOff x="0" y="0"/>
          <a:chExt cx="0" cy="0"/>
        </a:xfrm>
      </p:grpSpPr>
      <p:sp>
        <p:nvSpPr>
          <p:cNvPr id="8" name="Rectangle 7"/>
          <p:cNvSpPr/>
          <p:nvPr userDrawn="1"/>
        </p:nvSpPr>
        <p:spPr>
          <a:xfrm>
            <a:off x="228600" y="233013"/>
            <a:ext cx="8686800" cy="1051560"/>
          </a:xfrm>
          <a:prstGeom prst="rect">
            <a:avLst/>
          </a:prstGeom>
          <a:solidFill>
            <a:srgbClr val="DA203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Picture 8"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512" y="6421403"/>
            <a:ext cx="1258474" cy="260526"/>
          </a:xfrm>
          <a:prstGeom prst="rect">
            <a:avLst/>
          </a:prstGeom>
        </p:spPr>
      </p:pic>
      <p:sp>
        <p:nvSpPr>
          <p:cNvPr id="10" name="Title 1"/>
          <p:cNvSpPr>
            <a:spLocks noGrp="1"/>
          </p:cNvSpPr>
          <p:nvPr>
            <p:ph type="ctrTitle" hasCustomPrompt="1"/>
          </p:nvPr>
        </p:nvSpPr>
        <p:spPr>
          <a:xfrm>
            <a:off x="250771" y="842211"/>
            <a:ext cx="8300736" cy="442362"/>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a:t>Slide Title Can Go in This Space</a:t>
            </a:r>
          </a:p>
        </p:txBody>
      </p:sp>
      <p:sp>
        <p:nvSpPr>
          <p:cNvPr id="11" name="Content Placeholder 10"/>
          <p:cNvSpPr>
            <a:spLocks noGrp="1"/>
          </p:cNvSpPr>
          <p:nvPr>
            <p:ph sz="quarter" idx="10"/>
          </p:nvPr>
        </p:nvSpPr>
        <p:spPr>
          <a:xfrm>
            <a:off x="250825" y="1427163"/>
            <a:ext cx="8664575" cy="4868862"/>
          </a:xfrm>
          <a:prstGeom prst="rect">
            <a:avLst/>
          </a:prstGeom>
        </p:spPr>
        <p:txBody>
          <a:bodyPr/>
          <a:lstStyle>
            <a:lvl1pPr>
              <a:defRPr sz="2400">
                <a:latin typeface="Arial" charset="0"/>
                <a:ea typeface="Arial" charset="0"/>
                <a:cs typeface="Arial" charset="0"/>
              </a:defRPr>
            </a:lvl1pPr>
            <a:lvl2pPr>
              <a:defRPr sz="2000">
                <a:latin typeface="Arial" charset="0"/>
                <a:ea typeface="Arial" charset="0"/>
                <a:cs typeface="Arial" charset="0"/>
              </a:defRPr>
            </a:lvl2pPr>
            <a:lvl3pPr>
              <a:buFont typeface="Calibri" pitchFamily="34" charset="0"/>
              <a:buChar char="–"/>
              <a:defRPr sz="1800">
                <a:latin typeface="Arial" charset="0"/>
                <a:ea typeface="Arial" charset="0"/>
                <a:cs typeface="Arial" charset="0"/>
              </a:defRPr>
            </a:lvl3pPr>
            <a:lvl4pPr>
              <a:defRPr sz="1600">
                <a:latin typeface="Arial" charset="0"/>
                <a:ea typeface="Arial" charset="0"/>
                <a:cs typeface="Arial"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Layout Slide">
    <p:spTree>
      <p:nvGrpSpPr>
        <p:cNvPr id="1" name=""/>
        <p:cNvGrpSpPr/>
        <p:nvPr/>
      </p:nvGrpSpPr>
      <p:grpSpPr>
        <a:xfrm>
          <a:off x="0" y="0"/>
          <a:ext cx="0" cy="0"/>
          <a:chOff x="0" y="0"/>
          <a:chExt cx="0" cy="0"/>
        </a:xfrm>
      </p:grpSpPr>
      <p:sp>
        <p:nvSpPr>
          <p:cNvPr id="7" name="Rectangle 6"/>
          <p:cNvSpPr/>
          <p:nvPr userDrawn="1"/>
        </p:nvSpPr>
        <p:spPr>
          <a:xfrm>
            <a:off x="237041" y="214870"/>
            <a:ext cx="8686800" cy="1143000"/>
          </a:xfrm>
          <a:prstGeom prst="rect">
            <a:avLst/>
          </a:prstGeom>
          <a:solidFill>
            <a:srgbClr val="FEC909"/>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Rectangle 5"/>
          <p:cNvSpPr/>
          <p:nvPr userDrawn="1"/>
        </p:nvSpPr>
        <p:spPr>
          <a:xfrm>
            <a:off x="228600" y="233013"/>
            <a:ext cx="8686800" cy="1051560"/>
          </a:xfrm>
          <a:prstGeom prst="rect">
            <a:avLst/>
          </a:prstGeom>
          <a:solidFill>
            <a:srgbClr val="FEC909"/>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Picture 8"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512" y="6421403"/>
            <a:ext cx="1258474" cy="260526"/>
          </a:xfrm>
          <a:prstGeom prst="rect">
            <a:avLst/>
          </a:prstGeom>
        </p:spPr>
      </p:pic>
      <p:sp>
        <p:nvSpPr>
          <p:cNvPr id="10" name="Title 1"/>
          <p:cNvSpPr>
            <a:spLocks noGrp="1"/>
          </p:cNvSpPr>
          <p:nvPr>
            <p:ph type="ctrTitle" hasCustomPrompt="1"/>
          </p:nvPr>
        </p:nvSpPr>
        <p:spPr>
          <a:xfrm>
            <a:off x="250771" y="842211"/>
            <a:ext cx="8300736" cy="442362"/>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a:t>Slide Title Can Go in This Space</a:t>
            </a:r>
          </a:p>
        </p:txBody>
      </p:sp>
      <p:sp>
        <p:nvSpPr>
          <p:cNvPr id="11" name="Content Placeholder 10"/>
          <p:cNvSpPr>
            <a:spLocks noGrp="1"/>
          </p:cNvSpPr>
          <p:nvPr>
            <p:ph sz="quarter" idx="10"/>
          </p:nvPr>
        </p:nvSpPr>
        <p:spPr>
          <a:xfrm>
            <a:off x="250825" y="1427163"/>
            <a:ext cx="8664575" cy="4868862"/>
          </a:xfrm>
          <a:prstGeom prst="rect">
            <a:avLst/>
          </a:prstGeom>
        </p:spPr>
        <p:txBody>
          <a:bodyPr/>
          <a:lstStyle>
            <a:lvl1pPr>
              <a:defRPr sz="2400">
                <a:latin typeface="Arial" charset="0"/>
                <a:ea typeface="Arial" charset="0"/>
                <a:cs typeface="Arial" charset="0"/>
              </a:defRPr>
            </a:lvl1pPr>
            <a:lvl2pPr>
              <a:defRPr sz="2000">
                <a:latin typeface="Arial" charset="0"/>
                <a:ea typeface="Arial" charset="0"/>
                <a:cs typeface="Arial" charset="0"/>
              </a:defRPr>
            </a:lvl2pPr>
            <a:lvl3pPr>
              <a:buFont typeface="Calibri" pitchFamily="34" charset="0"/>
              <a:buChar char="–"/>
              <a:defRPr sz="1800">
                <a:latin typeface="Arial" charset="0"/>
                <a:ea typeface="Arial" charset="0"/>
                <a:cs typeface="Arial" charset="0"/>
              </a:defRPr>
            </a:lvl3pPr>
            <a:lvl4pPr>
              <a:defRPr sz="1600">
                <a:latin typeface="Arial" charset="0"/>
                <a:ea typeface="Arial" charset="0"/>
                <a:cs typeface="Arial"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394243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Layout Slide">
    <p:spTree>
      <p:nvGrpSpPr>
        <p:cNvPr id="1" name=""/>
        <p:cNvGrpSpPr/>
        <p:nvPr/>
      </p:nvGrpSpPr>
      <p:grpSpPr>
        <a:xfrm>
          <a:off x="0" y="0"/>
          <a:ext cx="0" cy="0"/>
          <a:chOff x="0" y="0"/>
          <a:chExt cx="0" cy="0"/>
        </a:xfrm>
      </p:grpSpPr>
      <p:sp>
        <p:nvSpPr>
          <p:cNvPr id="8" name="Rectangle 7"/>
          <p:cNvSpPr/>
          <p:nvPr userDrawn="1"/>
        </p:nvSpPr>
        <p:spPr>
          <a:xfrm>
            <a:off x="228600" y="189699"/>
            <a:ext cx="8686800" cy="1051560"/>
          </a:xfrm>
          <a:prstGeom prst="rect">
            <a:avLst/>
          </a:prstGeom>
          <a:solidFill>
            <a:srgbClr val="E4711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Picture 8"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512" y="6421403"/>
            <a:ext cx="1258474" cy="260526"/>
          </a:xfrm>
          <a:prstGeom prst="rect">
            <a:avLst/>
          </a:prstGeom>
        </p:spPr>
      </p:pic>
      <p:sp>
        <p:nvSpPr>
          <p:cNvPr id="10" name="Title 1"/>
          <p:cNvSpPr>
            <a:spLocks noGrp="1"/>
          </p:cNvSpPr>
          <p:nvPr>
            <p:ph type="ctrTitle" hasCustomPrompt="1"/>
          </p:nvPr>
        </p:nvSpPr>
        <p:spPr>
          <a:xfrm>
            <a:off x="250771" y="810127"/>
            <a:ext cx="8300736" cy="442362"/>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a:t>Slide Title Can Go in This Space</a:t>
            </a:r>
          </a:p>
        </p:txBody>
      </p:sp>
      <p:sp>
        <p:nvSpPr>
          <p:cNvPr id="11" name="Content Placeholder 10"/>
          <p:cNvSpPr>
            <a:spLocks noGrp="1"/>
          </p:cNvSpPr>
          <p:nvPr>
            <p:ph sz="quarter" idx="10"/>
          </p:nvPr>
        </p:nvSpPr>
        <p:spPr>
          <a:xfrm>
            <a:off x="250825" y="1427163"/>
            <a:ext cx="8664575" cy="4868862"/>
          </a:xfrm>
          <a:prstGeom prst="rect">
            <a:avLst/>
          </a:prstGeom>
        </p:spPr>
        <p:txBody>
          <a:bodyPr/>
          <a:lstStyle>
            <a:lvl1pPr>
              <a:defRPr sz="2400">
                <a:latin typeface="Arial" charset="0"/>
                <a:ea typeface="Arial" charset="0"/>
                <a:cs typeface="Arial" charset="0"/>
              </a:defRPr>
            </a:lvl1pPr>
            <a:lvl2pPr>
              <a:defRPr sz="2000">
                <a:latin typeface="Arial" charset="0"/>
                <a:ea typeface="Arial" charset="0"/>
                <a:cs typeface="Arial" charset="0"/>
              </a:defRPr>
            </a:lvl2pPr>
            <a:lvl3pPr>
              <a:buFont typeface="Calibri" pitchFamily="34" charset="0"/>
              <a:buChar char="–"/>
              <a:defRPr sz="1800">
                <a:latin typeface="Arial" charset="0"/>
                <a:ea typeface="Arial" charset="0"/>
                <a:cs typeface="Arial" charset="0"/>
              </a:defRPr>
            </a:lvl3pPr>
            <a:lvl4pPr>
              <a:defRPr sz="1600">
                <a:latin typeface="Arial" charset="0"/>
                <a:ea typeface="Arial" charset="0"/>
                <a:cs typeface="Arial"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3942436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2 Column Layout">
    <p:spTree>
      <p:nvGrpSpPr>
        <p:cNvPr id="1" name=""/>
        <p:cNvGrpSpPr/>
        <p:nvPr/>
      </p:nvGrpSpPr>
      <p:grpSpPr>
        <a:xfrm>
          <a:off x="0" y="0"/>
          <a:ext cx="0" cy="0"/>
          <a:chOff x="0" y="0"/>
          <a:chExt cx="0" cy="0"/>
        </a:xfrm>
      </p:grpSpPr>
      <p:sp>
        <p:nvSpPr>
          <p:cNvPr id="8" name="Rectangle 7"/>
          <p:cNvSpPr/>
          <p:nvPr userDrawn="1"/>
        </p:nvSpPr>
        <p:spPr>
          <a:xfrm>
            <a:off x="228600" y="233014"/>
            <a:ext cx="8686800" cy="1050354"/>
          </a:xfrm>
          <a:prstGeom prst="rect">
            <a:avLst/>
          </a:prstGeom>
          <a:solidFill>
            <a:srgbClr val="16B3C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Picture 8"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512" y="6421403"/>
            <a:ext cx="1258474" cy="260526"/>
          </a:xfrm>
          <a:prstGeom prst="rect">
            <a:avLst/>
          </a:prstGeom>
        </p:spPr>
      </p:pic>
      <p:sp>
        <p:nvSpPr>
          <p:cNvPr id="7" name="Title 1"/>
          <p:cNvSpPr>
            <a:spLocks noGrp="1"/>
          </p:cNvSpPr>
          <p:nvPr>
            <p:ph type="ctrTitle" hasCustomPrompt="1"/>
          </p:nvPr>
        </p:nvSpPr>
        <p:spPr>
          <a:xfrm>
            <a:off x="250826" y="866274"/>
            <a:ext cx="8300736" cy="417093"/>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a:t>Slide Title Can Go in This Space</a:t>
            </a:r>
          </a:p>
        </p:txBody>
      </p:sp>
      <p:sp>
        <p:nvSpPr>
          <p:cNvPr id="11" name="Content Placeholder 10"/>
          <p:cNvSpPr>
            <a:spLocks noGrp="1"/>
          </p:cNvSpPr>
          <p:nvPr>
            <p:ph sz="quarter" idx="10"/>
          </p:nvPr>
        </p:nvSpPr>
        <p:spPr>
          <a:xfrm>
            <a:off x="250826" y="1395413"/>
            <a:ext cx="4216900"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10"/>
          <p:cNvSpPr>
            <a:spLocks noGrp="1"/>
          </p:cNvSpPr>
          <p:nvPr>
            <p:ph sz="quarter" idx="11"/>
          </p:nvPr>
        </p:nvSpPr>
        <p:spPr>
          <a:xfrm>
            <a:off x="4684295" y="1395413"/>
            <a:ext cx="4215384"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570816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2 Column Layout">
    <p:spTree>
      <p:nvGrpSpPr>
        <p:cNvPr id="1" name=""/>
        <p:cNvGrpSpPr/>
        <p:nvPr/>
      </p:nvGrpSpPr>
      <p:grpSpPr>
        <a:xfrm>
          <a:off x="0" y="0"/>
          <a:ext cx="0" cy="0"/>
          <a:chOff x="0" y="0"/>
          <a:chExt cx="0" cy="0"/>
        </a:xfrm>
      </p:grpSpPr>
      <p:sp>
        <p:nvSpPr>
          <p:cNvPr id="8" name="Rectangle 7"/>
          <p:cNvSpPr/>
          <p:nvPr userDrawn="1"/>
        </p:nvSpPr>
        <p:spPr>
          <a:xfrm>
            <a:off x="228600" y="233014"/>
            <a:ext cx="8686800" cy="1050354"/>
          </a:xfrm>
          <a:prstGeom prst="rect">
            <a:avLst/>
          </a:prstGeom>
          <a:solidFill>
            <a:srgbClr val="DA203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Picture 8"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512" y="6421403"/>
            <a:ext cx="1258474" cy="260526"/>
          </a:xfrm>
          <a:prstGeom prst="rect">
            <a:avLst/>
          </a:prstGeom>
        </p:spPr>
      </p:pic>
      <p:sp>
        <p:nvSpPr>
          <p:cNvPr id="7" name="Title 1"/>
          <p:cNvSpPr>
            <a:spLocks noGrp="1"/>
          </p:cNvSpPr>
          <p:nvPr>
            <p:ph type="ctrTitle" hasCustomPrompt="1"/>
          </p:nvPr>
        </p:nvSpPr>
        <p:spPr>
          <a:xfrm>
            <a:off x="250826" y="866274"/>
            <a:ext cx="8300736" cy="417093"/>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a:t>Slide Title Can Go in This Space</a:t>
            </a:r>
          </a:p>
        </p:txBody>
      </p:sp>
      <p:sp>
        <p:nvSpPr>
          <p:cNvPr id="11" name="Content Placeholder 10"/>
          <p:cNvSpPr>
            <a:spLocks noGrp="1"/>
          </p:cNvSpPr>
          <p:nvPr>
            <p:ph sz="quarter" idx="10"/>
          </p:nvPr>
        </p:nvSpPr>
        <p:spPr>
          <a:xfrm>
            <a:off x="250826" y="1395413"/>
            <a:ext cx="4216900"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10"/>
          <p:cNvSpPr>
            <a:spLocks noGrp="1"/>
          </p:cNvSpPr>
          <p:nvPr>
            <p:ph sz="quarter" idx="11"/>
          </p:nvPr>
        </p:nvSpPr>
        <p:spPr>
          <a:xfrm>
            <a:off x="4684295" y="1395413"/>
            <a:ext cx="4215384"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2 Column Layout">
    <p:spTree>
      <p:nvGrpSpPr>
        <p:cNvPr id="1" name=""/>
        <p:cNvGrpSpPr/>
        <p:nvPr/>
      </p:nvGrpSpPr>
      <p:grpSpPr>
        <a:xfrm>
          <a:off x="0" y="0"/>
          <a:ext cx="0" cy="0"/>
          <a:chOff x="0" y="0"/>
          <a:chExt cx="0" cy="0"/>
        </a:xfrm>
      </p:grpSpPr>
      <p:sp>
        <p:nvSpPr>
          <p:cNvPr id="10" name="Rectangle 9"/>
          <p:cNvSpPr/>
          <p:nvPr userDrawn="1"/>
        </p:nvSpPr>
        <p:spPr>
          <a:xfrm>
            <a:off x="250826" y="141573"/>
            <a:ext cx="8686800" cy="1051560"/>
          </a:xfrm>
          <a:prstGeom prst="rect">
            <a:avLst/>
          </a:prstGeom>
          <a:solidFill>
            <a:srgbClr val="E4711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Picture 8"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512" y="6421403"/>
            <a:ext cx="1258474" cy="260526"/>
          </a:xfrm>
          <a:prstGeom prst="rect">
            <a:avLst/>
          </a:prstGeom>
        </p:spPr>
      </p:pic>
      <p:sp>
        <p:nvSpPr>
          <p:cNvPr id="7" name="Title 1"/>
          <p:cNvSpPr>
            <a:spLocks noGrp="1"/>
          </p:cNvSpPr>
          <p:nvPr>
            <p:ph type="ctrTitle" hasCustomPrompt="1"/>
          </p:nvPr>
        </p:nvSpPr>
        <p:spPr>
          <a:xfrm>
            <a:off x="250826" y="778043"/>
            <a:ext cx="8300736" cy="417093"/>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a:t>Slide Title Can Go in This Space</a:t>
            </a:r>
          </a:p>
        </p:txBody>
      </p:sp>
      <p:sp>
        <p:nvSpPr>
          <p:cNvPr id="11" name="Content Placeholder 10"/>
          <p:cNvSpPr>
            <a:spLocks noGrp="1"/>
          </p:cNvSpPr>
          <p:nvPr>
            <p:ph sz="quarter" idx="10"/>
          </p:nvPr>
        </p:nvSpPr>
        <p:spPr>
          <a:xfrm>
            <a:off x="250826" y="1395413"/>
            <a:ext cx="4216900"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10"/>
          <p:cNvSpPr>
            <a:spLocks noGrp="1"/>
          </p:cNvSpPr>
          <p:nvPr>
            <p:ph sz="quarter" idx="11"/>
          </p:nvPr>
        </p:nvSpPr>
        <p:spPr>
          <a:xfrm>
            <a:off x="4684295" y="1395413"/>
            <a:ext cx="4215384"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570816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339566352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8" r:id="rId3"/>
    <p:sldLayoutId id="2147483674" r:id="rId4"/>
    <p:sldLayoutId id="2147483669" r:id="rId5"/>
    <p:sldLayoutId id="2147483670" r:id="rId6"/>
    <p:sldLayoutId id="2147483667" r:id="rId7"/>
    <p:sldLayoutId id="2147483675" r:id="rId8"/>
    <p:sldLayoutId id="2147483673" r:id="rId9"/>
    <p:sldLayoutId id="2147483672" r:id="rId10"/>
    <p:sldLayoutId id="2147483671" r:id="rId11"/>
    <p:sldLayoutId id="2147483663" r:id="rId12"/>
    <p:sldLayoutId id="2147483664" r:id="rId13"/>
    <p:sldLayoutId id="2147483665" r:id="rId1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Long Term Care Insurance</a:t>
            </a:r>
            <a:br>
              <a:rPr lang="en-US" dirty="0"/>
            </a:br>
            <a:endParaRPr lang="en-US" dirty="0"/>
          </a:p>
        </p:txBody>
      </p:sp>
      <p:sp>
        <p:nvSpPr>
          <p:cNvPr id="3" name="Subtitle 2"/>
          <p:cNvSpPr>
            <a:spLocks noGrp="1"/>
          </p:cNvSpPr>
          <p:nvPr>
            <p:ph type="subTitle" idx="1"/>
          </p:nvPr>
        </p:nvSpPr>
        <p:spPr/>
        <p:txBody>
          <a:bodyPr/>
          <a:lstStyle/>
          <a:p>
            <a:r>
              <a:rPr lang="en-US" dirty="0"/>
              <a:t>Educational Overview and Plan-at-a-Glance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6580-13D7-4A8B-AC38-F3928CB266E5}"/>
              </a:ext>
            </a:extLst>
          </p:cNvPr>
          <p:cNvSpPr>
            <a:spLocks noGrp="1"/>
          </p:cNvSpPr>
          <p:nvPr>
            <p:ph type="ctrTitle"/>
          </p:nvPr>
        </p:nvSpPr>
        <p:spPr/>
        <p:txBody>
          <a:bodyPr/>
          <a:lstStyle/>
          <a:p>
            <a:r>
              <a:rPr lang="en-US" dirty="0"/>
              <a:t>How much could long term care cost?</a:t>
            </a:r>
          </a:p>
        </p:txBody>
      </p:sp>
      <p:pic>
        <p:nvPicPr>
          <p:cNvPr id="5" name="Content Placeholder 4">
            <a:extLst>
              <a:ext uri="{FF2B5EF4-FFF2-40B4-BE49-F238E27FC236}">
                <a16:creationId xmlns:a16="http://schemas.microsoft.com/office/drawing/2014/main" id="{A5ADC263-3B6A-44F2-935C-B86CE83E8FED}"/>
              </a:ext>
            </a:extLst>
          </p:cNvPr>
          <p:cNvPicPr>
            <a:picLocks noGrp="1" noChangeAspect="1"/>
          </p:cNvPicPr>
          <p:nvPr>
            <p:ph sz="quarter" idx="10"/>
          </p:nvPr>
        </p:nvPicPr>
        <p:blipFill>
          <a:blip r:embed="rId2"/>
          <a:stretch>
            <a:fillRect/>
          </a:stretch>
        </p:blipFill>
        <p:spPr>
          <a:xfrm>
            <a:off x="136169" y="2041864"/>
            <a:ext cx="8860935" cy="2215234"/>
          </a:xfrm>
          <a:prstGeom prst="rect">
            <a:avLst/>
          </a:prstGeom>
        </p:spPr>
      </p:pic>
      <p:sp>
        <p:nvSpPr>
          <p:cNvPr id="4" name="Slide Number Placeholder 3">
            <a:extLst>
              <a:ext uri="{FF2B5EF4-FFF2-40B4-BE49-F238E27FC236}">
                <a16:creationId xmlns:a16="http://schemas.microsoft.com/office/drawing/2014/main" id="{73A17364-917E-46F8-9EA3-B601B185EE44}"/>
              </a:ext>
            </a:extLst>
          </p:cNvPr>
          <p:cNvSpPr>
            <a:spLocks noGrp="1"/>
          </p:cNvSpPr>
          <p:nvPr>
            <p:ph type="sldNum" sz="quarter" idx="4"/>
          </p:nvPr>
        </p:nvSpPr>
        <p:spPr/>
        <p:txBody>
          <a:bodyPr/>
          <a:lstStyle/>
          <a:p>
            <a:fld id="{656ED98B-D76A-451A-9241-395F13F85772}" type="slidenum">
              <a:rPr lang="en-US" smtClean="0"/>
              <a:pPr/>
              <a:t>10</a:t>
            </a:fld>
            <a:endParaRPr lang="en-US" dirty="0"/>
          </a:p>
        </p:txBody>
      </p:sp>
    </p:spTree>
    <p:extLst>
      <p:ext uri="{BB962C8B-B14F-4D97-AF65-F5344CB8AC3E}">
        <p14:creationId xmlns:p14="http://schemas.microsoft.com/office/powerpoint/2010/main" val="1303420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86863-DCCA-4D43-B93D-E250400A71D7}"/>
              </a:ext>
            </a:extLst>
          </p:cNvPr>
          <p:cNvSpPr>
            <a:spLocks noGrp="1"/>
          </p:cNvSpPr>
          <p:nvPr>
            <p:ph type="ctrTitle"/>
          </p:nvPr>
        </p:nvSpPr>
        <p:spPr/>
        <p:txBody>
          <a:bodyPr/>
          <a:lstStyle/>
          <a:p>
            <a:r>
              <a:rPr lang="en-US" dirty="0"/>
              <a:t>Paying for Long Term Care</a:t>
            </a:r>
          </a:p>
        </p:txBody>
      </p:sp>
      <p:sp>
        <p:nvSpPr>
          <p:cNvPr id="3" name="Content Placeholder 2">
            <a:extLst>
              <a:ext uri="{FF2B5EF4-FFF2-40B4-BE49-F238E27FC236}">
                <a16:creationId xmlns:a16="http://schemas.microsoft.com/office/drawing/2014/main" id="{D3CE6DCE-6816-45B1-A79B-9A0357A7560C}"/>
              </a:ext>
            </a:extLst>
          </p:cNvPr>
          <p:cNvSpPr>
            <a:spLocks noGrp="1"/>
          </p:cNvSpPr>
          <p:nvPr>
            <p:ph sz="quarter" idx="10"/>
          </p:nvPr>
        </p:nvSpPr>
        <p:spPr/>
        <p:txBody>
          <a:bodyPr/>
          <a:lstStyle/>
          <a:p>
            <a:pPr marL="0" indent="0">
              <a:buNone/>
            </a:pPr>
            <a:endParaRPr lang="en-US" dirty="0">
              <a:solidFill>
                <a:schemeClr val="tx1">
                  <a:lumMod val="50000"/>
                  <a:lumOff val="50000"/>
                </a:schemeClr>
              </a:solidFill>
            </a:endParaRPr>
          </a:p>
          <a:p>
            <a:pPr marL="0" indent="0">
              <a:buNone/>
            </a:pPr>
            <a:r>
              <a:rPr lang="en-US" sz="2200" dirty="0">
                <a:solidFill>
                  <a:schemeClr val="tx1">
                    <a:lumMod val="50000"/>
                    <a:lumOff val="50000"/>
                  </a:schemeClr>
                </a:solidFill>
              </a:rPr>
              <a:t>LTC services are not typically covered by medical insurance plans. </a:t>
            </a:r>
          </a:p>
          <a:p>
            <a:pPr marL="0" indent="0">
              <a:buNone/>
            </a:pPr>
            <a:endParaRPr lang="en-US" sz="2200" dirty="0">
              <a:solidFill>
                <a:schemeClr val="tx1">
                  <a:lumMod val="50000"/>
                  <a:lumOff val="50000"/>
                </a:schemeClr>
              </a:solidFill>
            </a:endParaRPr>
          </a:p>
          <a:p>
            <a:pPr marL="0" indent="0">
              <a:buNone/>
            </a:pPr>
            <a:r>
              <a:rPr lang="en-US" sz="2200" dirty="0">
                <a:solidFill>
                  <a:schemeClr val="tx1">
                    <a:lumMod val="50000"/>
                    <a:lumOff val="50000"/>
                  </a:schemeClr>
                </a:solidFill>
              </a:rPr>
              <a:t>Medicare may help pay for limited LTC services under certain circumstances, but often doesn’t meet long term care needs. Medicaid has specific rules and income requirements that can require recipients to spend down their savings and assets to meet state poverty guidelines. </a:t>
            </a:r>
          </a:p>
          <a:p>
            <a:pPr marL="0" indent="0">
              <a:buNone/>
            </a:pPr>
            <a:endParaRPr lang="en-US" sz="2200" dirty="0">
              <a:solidFill>
                <a:schemeClr val="tx1">
                  <a:lumMod val="50000"/>
                  <a:lumOff val="50000"/>
                </a:schemeClr>
              </a:solidFill>
            </a:endParaRPr>
          </a:p>
          <a:p>
            <a:pPr marL="0" indent="0">
              <a:buNone/>
            </a:pPr>
            <a:r>
              <a:rPr lang="en-US" sz="2200" dirty="0">
                <a:solidFill>
                  <a:schemeClr val="tx1">
                    <a:lumMod val="50000"/>
                    <a:lumOff val="50000"/>
                  </a:schemeClr>
                </a:solidFill>
              </a:rPr>
              <a:t>Some people rely on care from family and friends, but it can impact the financial, physical and emotional health of entire families. </a:t>
            </a:r>
          </a:p>
        </p:txBody>
      </p:sp>
      <p:sp>
        <p:nvSpPr>
          <p:cNvPr id="4" name="Slide Number Placeholder 3">
            <a:extLst>
              <a:ext uri="{FF2B5EF4-FFF2-40B4-BE49-F238E27FC236}">
                <a16:creationId xmlns:a16="http://schemas.microsoft.com/office/drawing/2014/main" id="{403F8C08-88C5-4EFC-B596-E6D18293DCDF}"/>
              </a:ext>
            </a:extLst>
          </p:cNvPr>
          <p:cNvSpPr>
            <a:spLocks noGrp="1"/>
          </p:cNvSpPr>
          <p:nvPr>
            <p:ph type="sldNum" sz="quarter" idx="4"/>
          </p:nvPr>
        </p:nvSpPr>
        <p:spPr/>
        <p:txBody>
          <a:bodyPr/>
          <a:lstStyle/>
          <a:p>
            <a:fld id="{656ED98B-D76A-451A-9241-395F13F85772}" type="slidenum">
              <a:rPr lang="en-US" smtClean="0"/>
              <a:pPr/>
              <a:t>11</a:t>
            </a:fld>
            <a:endParaRPr lang="en-US" dirty="0"/>
          </a:p>
        </p:txBody>
      </p:sp>
    </p:spTree>
    <p:extLst>
      <p:ext uri="{BB962C8B-B14F-4D97-AF65-F5344CB8AC3E}">
        <p14:creationId xmlns:p14="http://schemas.microsoft.com/office/powerpoint/2010/main" val="2137580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6695E-0A6B-4224-8A17-97346948E9F4}"/>
              </a:ext>
            </a:extLst>
          </p:cNvPr>
          <p:cNvSpPr>
            <a:spLocks noGrp="1"/>
          </p:cNvSpPr>
          <p:nvPr>
            <p:ph type="ctrTitle"/>
          </p:nvPr>
        </p:nvSpPr>
        <p:spPr>
          <a:xfrm>
            <a:off x="250825" y="380926"/>
            <a:ext cx="8300736" cy="442362"/>
          </a:xfrm>
        </p:spPr>
        <p:txBody>
          <a:bodyPr/>
          <a:lstStyle/>
          <a:p>
            <a:r>
              <a:rPr lang="en-US" dirty="0"/>
              <a:t>How much coverage is enough? </a:t>
            </a:r>
            <a:br>
              <a:rPr lang="en-US" dirty="0"/>
            </a:br>
            <a:r>
              <a:rPr lang="en-US" dirty="0"/>
              <a:t>It depends. </a:t>
            </a:r>
          </a:p>
        </p:txBody>
      </p:sp>
      <p:sp>
        <p:nvSpPr>
          <p:cNvPr id="3" name="Content Placeholder 2">
            <a:extLst>
              <a:ext uri="{FF2B5EF4-FFF2-40B4-BE49-F238E27FC236}">
                <a16:creationId xmlns:a16="http://schemas.microsoft.com/office/drawing/2014/main" id="{25F45F0B-1176-418D-AF0D-60ACA6DF6088}"/>
              </a:ext>
            </a:extLst>
          </p:cNvPr>
          <p:cNvSpPr>
            <a:spLocks noGrp="1"/>
          </p:cNvSpPr>
          <p:nvPr>
            <p:ph sz="quarter" idx="10"/>
          </p:nvPr>
        </p:nvSpPr>
        <p:spPr>
          <a:xfrm>
            <a:off x="250825" y="1347261"/>
            <a:ext cx="8664575" cy="4868862"/>
          </a:xfrm>
        </p:spPr>
        <p:txBody>
          <a:bodyPr/>
          <a:lstStyle/>
          <a:p>
            <a:pPr marL="0" indent="0">
              <a:buNone/>
            </a:pPr>
            <a:endParaRPr lang="en-US" dirty="0"/>
          </a:p>
          <a:p>
            <a:pPr marL="0" indent="0">
              <a:buNone/>
            </a:pPr>
            <a:r>
              <a:rPr lang="en-US" dirty="0">
                <a:solidFill>
                  <a:schemeClr val="tx1">
                    <a:lumMod val="50000"/>
                    <a:lumOff val="50000"/>
                  </a:schemeClr>
                </a:solidFill>
              </a:rPr>
              <a:t>These factors can help you determine the right of coverage for your unique situation. </a:t>
            </a:r>
          </a:p>
          <a:p>
            <a:pPr marL="0" indent="0">
              <a:buNone/>
            </a:pPr>
            <a:endParaRPr lang="en-US" dirty="0"/>
          </a:p>
        </p:txBody>
      </p:sp>
      <p:sp>
        <p:nvSpPr>
          <p:cNvPr id="4" name="Slide Number Placeholder 3">
            <a:extLst>
              <a:ext uri="{FF2B5EF4-FFF2-40B4-BE49-F238E27FC236}">
                <a16:creationId xmlns:a16="http://schemas.microsoft.com/office/drawing/2014/main" id="{4F776982-51A4-4961-8427-1C172C99BE61}"/>
              </a:ext>
            </a:extLst>
          </p:cNvPr>
          <p:cNvSpPr>
            <a:spLocks noGrp="1"/>
          </p:cNvSpPr>
          <p:nvPr>
            <p:ph type="sldNum" sz="quarter" idx="4"/>
          </p:nvPr>
        </p:nvSpPr>
        <p:spPr/>
        <p:txBody>
          <a:bodyPr/>
          <a:lstStyle/>
          <a:p>
            <a:fld id="{656ED98B-D76A-451A-9241-395F13F85772}" type="slidenum">
              <a:rPr lang="en-US" smtClean="0"/>
              <a:pPr/>
              <a:t>12</a:t>
            </a:fld>
            <a:endParaRPr lang="en-US" dirty="0"/>
          </a:p>
        </p:txBody>
      </p:sp>
      <p:pic>
        <p:nvPicPr>
          <p:cNvPr id="5" name="Picture 4">
            <a:extLst>
              <a:ext uri="{FF2B5EF4-FFF2-40B4-BE49-F238E27FC236}">
                <a16:creationId xmlns:a16="http://schemas.microsoft.com/office/drawing/2014/main" id="{5769BCF7-1477-43BA-AC0F-5316577AD4B0}"/>
              </a:ext>
            </a:extLst>
          </p:cNvPr>
          <p:cNvPicPr>
            <a:picLocks noChangeAspect="1"/>
          </p:cNvPicPr>
          <p:nvPr/>
        </p:nvPicPr>
        <p:blipFill>
          <a:blip r:embed="rId2"/>
          <a:stretch>
            <a:fillRect/>
          </a:stretch>
        </p:blipFill>
        <p:spPr>
          <a:xfrm>
            <a:off x="250825" y="2854942"/>
            <a:ext cx="8620457" cy="2054409"/>
          </a:xfrm>
          <a:prstGeom prst="rect">
            <a:avLst/>
          </a:prstGeom>
        </p:spPr>
      </p:pic>
      <p:pic>
        <p:nvPicPr>
          <p:cNvPr id="6" name="Picture 5">
            <a:extLst>
              <a:ext uri="{FF2B5EF4-FFF2-40B4-BE49-F238E27FC236}">
                <a16:creationId xmlns:a16="http://schemas.microsoft.com/office/drawing/2014/main" id="{ED51B51A-DC15-4FE6-95BC-29A59B977584}"/>
              </a:ext>
            </a:extLst>
          </p:cNvPr>
          <p:cNvPicPr>
            <a:picLocks noChangeAspect="1"/>
          </p:cNvPicPr>
          <p:nvPr/>
        </p:nvPicPr>
        <p:blipFill>
          <a:blip r:embed="rId3"/>
          <a:stretch>
            <a:fillRect/>
          </a:stretch>
        </p:blipFill>
        <p:spPr>
          <a:xfrm>
            <a:off x="164976" y="4751754"/>
            <a:ext cx="8706306" cy="1595331"/>
          </a:xfrm>
          <a:prstGeom prst="rect">
            <a:avLst/>
          </a:prstGeom>
        </p:spPr>
      </p:pic>
    </p:spTree>
    <p:extLst>
      <p:ext uri="{BB962C8B-B14F-4D97-AF65-F5344CB8AC3E}">
        <p14:creationId xmlns:p14="http://schemas.microsoft.com/office/powerpoint/2010/main" val="2993393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6695E-0A6B-4224-8A17-97346948E9F4}"/>
              </a:ext>
            </a:extLst>
          </p:cNvPr>
          <p:cNvSpPr>
            <a:spLocks noGrp="1"/>
          </p:cNvSpPr>
          <p:nvPr>
            <p:ph type="ctrTitle"/>
          </p:nvPr>
        </p:nvSpPr>
        <p:spPr>
          <a:xfrm>
            <a:off x="250825" y="380926"/>
            <a:ext cx="8300736" cy="442362"/>
          </a:xfrm>
        </p:spPr>
        <p:txBody>
          <a:bodyPr/>
          <a:lstStyle/>
          <a:p>
            <a:r>
              <a:rPr lang="en-US" dirty="0"/>
              <a:t>How much coverage is enough? </a:t>
            </a:r>
            <a:br>
              <a:rPr lang="en-US" dirty="0"/>
            </a:br>
            <a:r>
              <a:rPr lang="en-US" dirty="0"/>
              <a:t>It depends.                                                 (cont’d)</a:t>
            </a:r>
          </a:p>
        </p:txBody>
      </p:sp>
      <p:sp>
        <p:nvSpPr>
          <p:cNvPr id="3" name="Content Placeholder 2">
            <a:extLst>
              <a:ext uri="{FF2B5EF4-FFF2-40B4-BE49-F238E27FC236}">
                <a16:creationId xmlns:a16="http://schemas.microsoft.com/office/drawing/2014/main" id="{25F45F0B-1176-418D-AF0D-60ACA6DF6088}"/>
              </a:ext>
            </a:extLst>
          </p:cNvPr>
          <p:cNvSpPr>
            <a:spLocks noGrp="1"/>
          </p:cNvSpPr>
          <p:nvPr>
            <p:ph sz="quarter" idx="10"/>
          </p:nvPr>
        </p:nvSpPr>
        <p:spPr>
          <a:xfrm>
            <a:off x="250825" y="1347261"/>
            <a:ext cx="8664575" cy="4868862"/>
          </a:xfrm>
        </p:spPr>
        <p:txBody>
          <a:bodyPr/>
          <a:lstStyle/>
          <a:p>
            <a:pPr marL="0" indent="0">
              <a:buNone/>
            </a:pPr>
            <a:endParaRPr lang="en-US" dirty="0"/>
          </a:p>
          <a:p>
            <a:pPr marL="0" indent="0">
              <a:buNone/>
            </a:pPr>
            <a:r>
              <a:rPr lang="en-US" dirty="0">
                <a:solidFill>
                  <a:schemeClr val="tx1">
                    <a:lumMod val="50000"/>
                    <a:lumOff val="50000"/>
                  </a:schemeClr>
                </a:solidFill>
              </a:rPr>
              <a:t>These factors can help you determine the right of coverage for your unique situation. </a:t>
            </a:r>
          </a:p>
          <a:p>
            <a:pPr marL="0" indent="0">
              <a:buNone/>
            </a:pPr>
            <a:endParaRPr lang="en-US" dirty="0"/>
          </a:p>
        </p:txBody>
      </p:sp>
      <p:sp>
        <p:nvSpPr>
          <p:cNvPr id="4" name="Slide Number Placeholder 3">
            <a:extLst>
              <a:ext uri="{FF2B5EF4-FFF2-40B4-BE49-F238E27FC236}">
                <a16:creationId xmlns:a16="http://schemas.microsoft.com/office/drawing/2014/main" id="{4F776982-51A4-4961-8427-1C172C99BE61}"/>
              </a:ext>
            </a:extLst>
          </p:cNvPr>
          <p:cNvSpPr>
            <a:spLocks noGrp="1"/>
          </p:cNvSpPr>
          <p:nvPr>
            <p:ph type="sldNum" sz="quarter" idx="4"/>
          </p:nvPr>
        </p:nvSpPr>
        <p:spPr/>
        <p:txBody>
          <a:bodyPr/>
          <a:lstStyle/>
          <a:p>
            <a:fld id="{656ED98B-D76A-451A-9241-395F13F85772}" type="slidenum">
              <a:rPr lang="en-US" smtClean="0"/>
              <a:pPr/>
              <a:t>13</a:t>
            </a:fld>
            <a:endParaRPr lang="en-US" dirty="0"/>
          </a:p>
        </p:txBody>
      </p:sp>
      <p:pic>
        <p:nvPicPr>
          <p:cNvPr id="6" name="Picture 5">
            <a:extLst>
              <a:ext uri="{FF2B5EF4-FFF2-40B4-BE49-F238E27FC236}">
                <a16:creationId xmlns:a16="http://schemas.microsoft.com/office/drawing/2014/main" id="{78E9D8D5-FC64-480A-AE9A-81D566809946}"/>
              </a:ext>
            </a:extLst>
          </p:cNvPr>
          <p:cNvPicPr>
            <a:picLocks noChangeAspect="1"/>
          </p:cNvPicPr>
          <p:nvPr/>
        </p:nvPicPr>
        <p:blipFill>
          <a:blip r:embed="rId2"/>
          <a:stretch>
            <a:fillRect/>
          </a:stretch>
        </p:blipFill>
        <p:spPr>
          <a:xfrm>
            <a:off x="174610" y="2827296"/>
            <a:ext cx="8817004" cy="1940008"/>
          </a:xfrm>
          <a:prstGeom prst="rect">
            <a:avLst/>
          </a:prstGeom>
        </p:spPr>
      </p:pic>
      <p:pic>
        <p:nvPicPr>
          <p:cNvPr id="7" name="Picture 6">
            <a:extLst>
              <a:ext uri="{FF2B5EF4-FFF2-40B4-BE49-F238E27FC236}">
                <a16:creationId xmlns:a16="http://schemas.microsoft.com/office/drawing/2014/main" id="{C546E33D-763D-42F7-906C-3B3A81BE2492}"/>
              </a:ext>
            </a:extLst>
          </p:cNvPr>
          <p:cNvPicPr>
            <a:picLocks noChangeAspect="1"/>
          </p:cNvPicPr>
          <p:nvPr/>
        </p:nvPicPr>
        <p:blipFill>
          <a:blip r:embed="rId3"/>
          <a:stretch>
            <a:fillRect/>
          </a:stretch>
        </p:blipFill>
        <p:spPr>
          <a:xfrm>
            <a:off x="164976" y="4680730"/>
            <a:ext cx="8826638" cy="1617380"/>
          </a:xfrm>
          <a:prstGeom prst="rect">
            <a:avLst/>
          </a:prstGeom>
        </p:spPr>
      </p:pic>
    </p:spTree>
    <p:extLst>
      <p:ext uri="{BB962C8B-B14F-4D97-AF65-F5344CB8AC3E}">
        <p14:creationId xmlns:p14="http://schemas.microsoft.com/office/powerpoint/2010/main" val="2361933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6695E-0A6B-4224-8A17-97346948E9F4}"/>
              </a:ext>
            </a:extLst>
          </p:cNvPr>
          <p:cNvSpPr>
            <a:spLocks noGrp="1"/>
          </p:cNvSpPr>
          <p:nvPr>
            <p:ph type="ctrTitle"/>
          </p:nvPr>
        </p:nvSpPr>
        <p:spPr>
          <a:xfrm>
            <a:off x="250825" y="380926"/>
            <a:ext cx="8300736" cy="442362"/>
          </a:xfrm>
        </p:spPr>
        <p:txBody>
          <a:bodyPr/>
          <a:lstStyle/>
          <a:p>
            <a:r>
              <a:rPr lang="en-US" dirty="0"/>
              <a:t>How much coverage is enough? </a:t>
            </a:r>
            <a:br>
              <a:rPr lang="en-US" dirty="0"/>
            </a:br>
            <a:r>
              <a:rPr lang="en-US" dirty="0"/>
              <a:t>It depends.                                                 (cont’d)</a:t>
            </a:r>
          </a:p>
        </p:txBody>
      </p:sp>
      <p:sp>
        <p:nvSpPr>
          <p:cNvPr id="3" name="Content Placeholder 2">
            <a:extLst>
              <a:ext uri="{FF2B5EF4-FFF2-40B4-BE49-F238E27FC236}">
                <a16:creationId xmlns:a16="http://schemas.microsoft.com/office/drawing/2014/main" id="{25F45F0B-1176-418D-AF0D-60ACA6DF6088}"/>
              </a:ext>
            </a:extLst>
          </p:cNvPr>
          <p:cNvSpPr>
            <a:spLocks noGrp="1"/>
          </p:cNvSpPr>
          <p:nvPr>
            <p:ph sz="quarter" idx="10"/>
          </p:nvPr>
        </p:nvSpPr>
        <p:spPr>
          <a:xfrm>
            <a:off x="250825" y="1391651"/>
            <a:ext cx="8664575" cy="4868862"/>
          </a:xfrm>
        </p:spPr>
        <p:txBody>
          <a:bodyPr/>
          <a:lstStyle/>
          <a:p>
            <a:pPr marL="0" indent="0">
              <a:buNone/>
            </a:pPr>
            <a:endParaRPr lang="en-US" dirty="0"/>
          </a:p>
          <a:p>
            <a:pPr marL="0" indent="0">
              <a:buNone/>
            </a:pPr>
            <a:r>
              <a:rPr lang="en-US" dirty="0">
                <a:solidFill>
                  <a:schemeClr val="tx1">
                    <a:lumMod val="50000"/>
                    <a:lumOff val="50000"/>
                  </a:schemeClr>
                </a:solidFill>
              </a:rPr>
              <a:t>These factors can help you determine the right of coverage for your unique situation. </a:t>
            </a:r>
          </a:p>
          <a:p>
            <a:pPr marL="0" indent="0">
              <a:buNone/>
            </a:pPr>
            <a:endParaRPr lang="en-US" dirty="0"/>
          </a:p>
        </p:txBody>
      </p:sp>
      <p:sp>
        <p:nvSpPr>
          <p:cNvPr id="4" name="Slide Number Placeholder 3">
            <a:extLst>
              <a:ext uri="{FF2B5EF4-FFF2-40B4-BE49-F238E27FC236}">
                <a16:creationId xmlns:a16="http://schemas.microsoft.com/office/drawing/2014/main" id="{4F776982-51A4-4961-8427-1C172C99BE61}"/>
              </a:ext>
            </a:extLst>
          </p:cNvPr>
          <p:cNvSpPr>
            <a:spLocks noGrp="1"/>
          </p:cNvSpPr>
          <p:nvPr>
            <p:ph type="sldNum" sz="quarter" idx="4"/>
          </p:nvPr>
        </p:nvSpPr>
        <p:spPr/>
        <p:txBody>
          <a:bodyPr/>
          <a:lstStyle/>
          <a:p>
            <a:fld id="{656ED98B-D76A-451A-9241-395F13F85772}" type="slidenum">
              <a:rPr lang="en-US" smtClean="0"/>
              <a:pPr/>
              <a:t>14</a:t>
            </a:fld>
            <a:endParaRPr lang="en-US" dirty="0"/>
          </a:p>
        </p:txBody>
      </p:sp>
      <p:pic>
        <p:nvPicPr>
          <p:cNvPr id="5" name="Picture 4">
            <a:extLst>
              <a:ext uri="{FF2B5EF4-FFF2-40B4-BE49-F238E27FC236}">
                <a16:creationId xmlns:a16="http://schemas.microsoft.com/office/drawing/2014/main" id="{94A0BEC2-D4B4-4831-BC70-D750433C709A}"/>
              </a:ext>
            </a:extLst>
          </p:cNvPr>
          <p:cNvPicPr>
            <a:picLocks noChangeAspect="1"/>
          </p:cNvPicPr>
          <p:nvPr/>
        </p:nvPicPr>
        <p:blipFill>
          <a:blip r:embed="rId2"/>
          <a:stretch>
            <a:fillRect/>
          </a:stretch>
        </p:blipFill>
        <p:spPr>
          <a:xfrm>
            <a:off x="315069" y="2873343"/>
            <a:ext cx="8536086" cy="3305516"/>
          </a:xfrm>
          <a:prstGeom prst="rect">
            <a:avLst/>
          </a:prstGeom>
        </p:spPr>
      </p:pic>
    </p:spTree>
    <p:extLst>
      <p:ext uri="{BB962C8B-B14F-4D97-AF65-F5344CB8AC3E}">
        <p14:creationId xmlns:p14="http://schemas.microsoft.com/office/powerpoint/2010/main" val="3837378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0C629-4BF7-4D4B-B5CF-B2E9C83BC6A9}"/>
              </a:ext>
            </a:extLst>
          </p:cNvPr>
          <p:cNvSpPr>
            <a:spLocks noGrp="1"/>
          </p:cNvSpPr>
          <p:nvPr>
            <p:ph type="ctrTitle"/>
          </p:nvPr>
        </p:nvSpPr>
        <p:spPr/>
        <p:txBody>
          <a:bodyPr/>
          <a:lstStyle/>
          <a:p>
            <a:r>
              <a:rPr lang="en-US" dirty="0"/>
              <a:t>When should you buy LTC insurance?</a:t>
            </a:r>
          </a:p>
        </p:txBody>
      </p:sp>
      <p:sp>
        <p:nvSpPr>
          <p:cNvPr id="4" name="Slide Number Placeholder 3">
            <a:extLst>
              <a:ext uri="{FF2B5EF4-FFF2-40B4-BE49-F238E27FC236}">
                <a16:creationId xmlns:a16="http://schemas.microsoft.com/office/drawing/2014/main" id="{0262646F-0584-4BAB-98EB-161B27AA02E2}"/>
              </a:ext>
            </a:extLst>
          </p:cNvPr>
          <p:cNvSpPr>
            <a:spLocks noGrp="1"/>
          </p:cNvSpPr>
          <p:nvPr>
            <p:ph type="sldNum" sz="quarter" idx="4"/>
          </p:nvPr>
        </p:nvSpPr>
        <p:spPr/>
        <p:txBody>
          <a:bodyPr/>
          <a:lstStyle/>
          <a:p>
            <a:fld id="{656ED98B-D76A-451A-9241-395F13F85772}" type="slidenum">
              <a:rPr lang="en-US" smtClean="0"/>
              <a:pPr/>
              <a:t>15</a:t>
            </a:fld>
            <a:endParaRPr lang="en-US" dirty="0"/>
          </a:p>
        </p:txBody>
      </p:sp>
      <p:sp>
        <p:nvSpPr>
          <p:cNvPr id="13" name="Content Placeholder 12">
            <a:extLst>
              <a:ext uri="{FF2B5EF4-FFF2-40B4-BE49-F238E27FC236}">
                <a16:creationId xmlns:a16="http://schemas.microsoft.com/office/drawing/2014/main" id="{CF6CBFE9-615F-404D-9A66-05B4A941C3E1}"/>
              </a:ext>
            </a:extLst>
          </p:cNvPr>
          <p:cNvSpPr>
            <a:spLocks noGrp="1"/>
          </p:cNvSpPr>
          <p:nvPr>
            <p:ph sz="quarter" idx="10"/>
          </p:nvPr>
        </p:nvSpPr>
        <p:spPr>
          <a:xfrm>
            <a:off x="250825" y="1395413"/>
            <a:ext cx="8664575" cy="4632525"/>
          </a:xfrm>
        </p:spPr>
        <p:txBody>
          <a:bodyPr/>
          <a:lstStyle/>
          <a:p>
            <a:pPr marL="0" indent="0" algn="just">
              <a:buNone/>
            </a:pPr>
            <a:endParaRPr lang="en-US" sz="1200" dirty="0">
              <a:solidFill>
                <a:schemeClr val="tx1">
                  <a:lumMod val="50000"/>
                  <a:lumOff val="50000"/>
                </a:schemeClr>
              </a:solidFill>
            </a:endParaRPr>
          </a:p>
          <a:p>
            <a:pPr marL="0" indent="0" algn="just">
              <a:buNone/>
            </a:pPr>
            <a:r>
              <a:rPr lang="en-US" dirty="0">
                <a:solidFill>
                  <a:schemeClr val="tx1">
                    <a:lumMod val="50000"/>
                    <a:lumOff val="50000"/>
                  </a:schemeClr>
                </a:solidFill>
              </a:rPr>
              <a:t>Waiting to purchase a long term care insurance policy could actually increase the total amount of premium you would pay by thousands of dollars.</a:t>
            </a:r>
          </a:p>
          <a:p>
            <a:pPr marL="0" indent="0">
              <a:buNone/>
            </a:pPr>
            <a:endParaRPr lang="en-US" dirty="0">
              <a:solidFill>
                <a:schemeClr val="tx1">
                  <a:lumMod val="50000"/>
                  <a:lumOff val="50000"/>
                </a:schemeClr>
              </a:solidFill>
            </a:endParaRPr>
          </a:p>
          <a:p>
            <a:pPr marL="0" indent="0">
              <a:buNone/>
            </a:pPr>
            <a:endParaRPr lang="en-US" dirty="0">
              <a:solidFill>
                <a:schemeClr val="tx1">
                  <a:lumMod val="50000"/>
                  <a:lumOff val="50000"/>
                </a:schemeClr>
              </a:solidFill>
            </a:endParaRPr>
          </a:p>
          <a:p>
            <a:pPr marL="0" indent="0">
              <a:buNone/>
            </a:pPr>
            <a:endParaRPr lang="en-US" dirty="0">
              <a:solidFill>
                <a:schemeClr val="tx1">
                  <a:lumMod val="50000"/>
                  <a:lumOff val="50000"/>
                </a:schemeClr>
              </a:solidFill>
            </a:endParaRPr>
          </a:p>
          <a:p>
            <a:pPr marL="0" indent="0">
              <a:buNone/>
            </a:pPr>
            <a:endParaRPr lang="en-US" dirty="0">
              <a:solidFill>
                <a:schemeClr val="tx1">
                  <a:lumMod val="50000"/>
                  <a:lumOff val="50000"/>
                </a:schemeClr>
              </a:solidFill>
            </a:endParaRPr>
          </a:p>
        </p:txBody>
      </p:sp>
      <p:pic>
        <p:nvPicPr>
          <p:cNvPr id="15" name="Picture 14">
            <a:extLst>
              <a:ext uri="{FF2B5EF4-FFF2-40B4-BE49-F238E27FC236}">
                <a16:creationId xmlns:a16="http://schemas.microsoft.com/office/drawing/2014/main" id="{77DE1D74-5A43-4F8D-B90F-E9C376D40743}"/>
              </a:ext>
            </a:extLst>
          </p:cNvPr>
          <p:cNvPicPr>
            <a:picLocks noChangeAspect="1"/>
          </p:cNvPicPr>
          <p:nvPr/>
        </p:nvPicPr>
        <p:blipFill>
          <a:blip r:embed="rId2"/>
          <a:stretch>
            <a:fillRect/>
          </a:stretch>
        </p:blipFill>
        <p:spPr>
          <a:xfrm>
            <a:off x="180480" y="2940331"/>
            <a:ext cx="8717164" cy="2956477"/>
          </a:xfrm>
          <a:prstGeom prst="rect">
            <a:avLst/>
          </a:prstGeom>
        </p:spPr>
      </p:pic>
    </p:spTree>
    <p:extLst>
      <p:ext uri="{BB962C8B-B14F-4D97-AF65-F5344CB8AC3E}">
        <p14:creationId xmlns:p14="http://schemas.microsoft.com/office/powerpoint/2010/main" val="1835477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9C16-412C-414C-82A6-FB2DFD8A5880}"/>
              </a:ext>
            </a:extLst>
          </p:cNvPr>
          <p:cNvSpPr>
            <a:spLocks noGrp="1"/>
          </p:cNvSpPr>
          <p:nvPr>
            <p:ph type="ctrTitle"/>
          </p:nvPr>
        </p:nvSpPr>
        <p:spPr/>
        <p:txBody>
          <a:bodyPr/>
          <a:lstStyle/>
          <a:p>
            <a:r>
              <a:rPr lang="en-US" dirty="0"/>
              <a:t>About LifeSecure</a:t>
            </a:r>
          </a:p>
        </p:txBody>
      </p:sp>
      <p:sp>
        <p:nvSpPr>
          <p:cNvPr id="3" name="Content Placeholder 2">
            <a:extLst>
              <a:ext uri="{FF2B5EF4-FFF2-40B4-BE49-F238E27FC236}">
                <a16:creationId xmlns:a16="http://schemas.microsoft.com/office/drawing/2014/main" id="{4DE9D355-C752-49FA-B9C6-48DDB106B45D}"/>
              </a:ext>
            </a:extLst>
          </p:cNvPr>
          <p:cNvSpPr>
            <a:spLocks noGrp="1"/>
          </p:cNvSpPr>
          <p:nvPr>
            <p:ph sz="quarter" idx="10"/>
          </p:nvPr>
        </p:nvSpPr>
        <p:spPr/>
        <p:txBody>
          <a:bodyPr/>
          <a:lstStyle/>
          <a:p>
            <a:r>
              <a:rPr lang="en-US" dirty="0">
                <a:solidFill>
                  <a:schemeClr val="tx1">
                    <a:lumMod val="50000"/>
                    <a:lumOff val="50000"/>
                  </a:schemeClr>
                </a:solidFill>
              </a:rPr>
              <a:t>LifeSecure Insurance Company was founded in 2006 as a Michigan-based insurance company, which quickly expanded to a national presence. LifeSecure is dedicated to providing a different kind of insurance experience to help create a better future for our customers. </a:t>
            </a:r>
          </a:p>
          <a:p>
            <a:r>
              <a:rPr lang="en-US" dirty="0">
                <a:solidFill>
                  <a:schemeClr val="tx1">
                    <a:lumMod val="50000"/>
                    <a:lumOff val="50000"/>
                  </a:schemeClr>
                </a:solidFill>
              </a:rPr>
              <a:t>We are proud to offer a long term care insurance product that continues our tradition of simplicity and flexibility. Our straightforward Benefit Bank design and optional benefits help individuals and families find the right amount of coverage to meet their own personal needs!</a:t>
            </a:r>
          </a:p>
        </p:txBody>
      </p:sp>
      <p:sp>
        <p:nvSpPr>
          <p:cNvPr id="4" name="Slide Number Placeholder 3">
            <a:extLst>
              <a:ext uri="{FF2B5EF4-FFF2-40B4-BE49-F238E27FC236}">
                <a16:creationId xmlns:a16="http://schemas.microsoft.com/office/drawing/2014/main" id="{D2F75D44-96C0-418C-93A5-5AAE1577BF40}"/>
              </a:ext>
            </a:extLst>
          </p:cNvPr>
          <p:cNvSpPr>
            <a:spLocks noGrp="1"/>
          </p:cNvSpPr>
          <p:nvPr>
            <p:ph type="sldNum" sz="quarter" idx="4"/>
          </p:nvPr>
        </p:nvSpPr>
        <p:spPr/>
        <p:txBody>
          <a:bodyPr/>
          <a:lstStyle/>
          <a:p>
            <a:fld id="{656ED98B-D76A-451A-9241-395F13F85772}" type="slidenum">
              <a:rPr lang="en-US" smtClean="0"/>
              <a:pPr/>
              <a:t>16</a:t>
            </a:fld>
            <a:endParaRPr lang="en-US" dirty="0"/>
          </a:p>
        </p:txBody>
      </p:sp>
    </p:spTree>
    <p:extLst>
      <p:ext uri="{BB962C8B-B14F-4D97-AF65-F5344CB8AC3E}">
        <p14:creationId xmlns:p14="http://schemas.microsoft.com/office/powerpoint/2010/main" val="1843319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AB34B-0311-4788-8035-C2B2977C9A3C}"/>
              </a:ext>
            </a:extLst>
          </p:cNvPr>
          <p:cNvSpPr>
            <a:spLocks noGrp="1"/>
          </p:cNvSpPr>
          <p:nvPr>
            <p:ph type="ctrTitle"/>
          </p:nvPr>
        </p:nvSpPr>
        <p:spPr>
          <a:xfrm>
            <a:off x="250771" y="399849"/>
            <a:ext cx="8300736" cy="442362"/>
          </a:xfrm>
        </p:spPr>
        <p:txBody>
          <a:bodyPr/>
          <a:lstStyle/>
          <a:p>
            <a:r>
              <a:rPr lang="en-US" dirty="0"/>
              <a:t>Plan-at-a-Glance </a:t>
            </a:r>
            <a:br>
              <a:rPr lang="en-US" dirty="0"/>
            </a:br>
            <a:r>
              <a:rPr lang="en-US" dirty="0"/>
              <a:t>Long Term Care Insurance</a:t>
            </a:r>
          </a:p>
        </p:txBody>
      </p:sp>
      <p:pic>
        <p:nvPicPr>
          <p:cNvPr id="6" name="Content Placeholder 5">
            <a:extLst>
              <a:ext uri="{FF2B5EF4-FFF2-40B4-BE49-F238E27FC236}">
                <a16:creationId xmlns:a16="http://schemas.microsoft.com/office/drawing/2014/main" id="{208D1E3C-2FE5-4A3F-B3A9-E26990F9CE5E}"/>
              </a:ext>
            </a:extLst>
          </p:cNvPr>
          <p:cNvPicPr>
            <a:picLocks noGrp="1" noChangeAspect="1"/>
          </p:cNvPicPr>
          <p:nvPr>
            <p:ph sz="quarter" idx="10"/>
          </p:nvPr>
        </p:nvPicPr>
        <p:blipFill>
          <a:blip r:embed="rId2"/>
          <a:stretch>
            <a:fillRect/>
          </a:stretch>
        </p:blipFill>
        <p:spPr>
          <a:xfrm>
            <a:off x="141640" y="1687630"/>
            <a:ext cx="8833684" cy="4150461"/>
          </a:xfrm>
          <a:prstGeom prst="rect">
            <a:avLst/>
          </a:prstGeom>
        </p:spPr>
      </p:pic>
      <p:sp>
        <p:nvSpPr>
          <p:cNvPr id="4" name="Slide Number Placeholder 3">
            <a:extLst>
              <a:ext uri="{FF2B5EF4-FFF2-40B4-BE49-F238E27FC236}">
                <a16:creationId xmlns:a16="http://schemas.microsoft.com/office/drawing/2014/main" id="{2EB12E31-2AC3-4BBC-98F5-A29CC183CB1C}"/>
              </a:ext>
            </a:extLst>
          </p:cNvPr>
          <p:cNvSpPr>
            <a:spLocks noGrp="1"/>
          </p:cNvSpPr>
          <p:nvPr>
            <p:ph type="sldNum" sz="quarter" idx="4"/>
          </p:nvPr>
        </p:nvSpPr>
        <p:spPr/>
        <p:txBody>
          <a:bodyPr/>
          <a:lstStyle/>
          <a:p>
            <a:fld id="{656ED98B-D76A-451A-9241-395F13F85772}" type="slidenum">
              <a:rPr lang="en-US" smtClean="0"/>
              <a:pPr/>
              <a:t>17</a:t>
            </a:fld>
            <a:endParaRPr lang="en-US" dirty="0"/>
          </a:p>
        </p:txBody>
      </p:sp>
    </p:spTree>
    <p:extLst>
      <p:ext uri="{BB962C8B-B14F-4D97-AF65-F5344CB8AC3E}">
        <p14:creationId xmlns:p14="http://schemas.microsoft.com/office/powerpoint/2010/main" val="2859634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DC901-7157-4A60-8579-84AA74C4E41E}"/>
              </a:ext>
            </a:extLst>
          </p:cNvPr>
          <p:cNvSpPr>
            <a:spLocks noGrp="1"/>
          </p:cNvSpPr>
          <p:nvPr>
            <p:ph type="ctrTitle"/>
          </p:nvPr>
        </p:nvSpPr>
        <p:spPr/>
        <p:txBody>
          <a:bodyPr/>
          <a:lstStyle/>
          <a:p>
            <a:r>
              <a:rPr lang="en-US" dirty="0"/>
              <a:t>Standard Features (cont’d)</a:t>
            </a:r>
          </a:p>
        </p:txBody>
      </p:sp>
      <p:sp>
        <p:nvSpPr>
          <p:cNvPr id="4" name="Slide Number Placeholder 3">
            <a:extLst>
              <a:ext uri="{FF2B5EF4-FFF2-40B4-BE49-F238E27FC236}">
                <a16:creationId xmlns:a16="http://schemas.microsoft.com/office/drawing/2014/main" id="{0B99CA30-0C00-4F9C-B411-24239BE5FBC2}"/>
              </a:ext>
            </a:extLst>
          </p:cNvPr>
          <p:cNvSpPr>
            <a:spLocks noGrp="1"/>
          </p:cNvSpPr>
          <p:nvPr>
            <p:ph type="sldNum" sz="quarter" idx="4"/>
          </p:nvPr>
        </p:nvSpPr>
        <p:spPr/>
        <p:txBody>
          <a:bodyPr/>
          <a:lstStyle/>
          <a:p>
            <a:fld id="{656ED98B-D76A-451A-9241-395F13F85772}" type="slidenum">
              <a:rPr lang="en-US" smtClean="0"/>
              <a:pPr/>
              <a:t>18</a:t>
            </a:fld>
            <a:endParaRPr lang="en-US" dirty="0"/>
          </a:p>
        </p:txBody>
      </p:sp>
      <p:sp>
        <p:nvSpPr>
          <p:cNvPr id="6" name="Content Placeholder 5">
            <a:extLst>
              <a:ext uri="{FF2B5EF4-FFF2-40B4-BE49-F238E27FC236}">
                <a16:creationId xmlns:a16="http://schemas.microsoft.com/office/drawing/2014/main" id="{9529F2C4-F97D-47E7-B51B-6F611825D049}"/>
              </a:ext>
            </a:extLst>
          </p:cNvPr>
          <p:cNvSpPr>
            <a:spLocks noGrp="1"/>
          </p:cNvSpPr>
          <p:nvPr>
            <p:ph sz="quarter" idx="10"/>
          </p:nvPr>
        </p:nvSpPr>
        <p:spPr>
          <a:xfrm>
            <a:off x="250825" y="1490571"/>
            <a:ext cx="8664575" cy="4868862"/>
          </a:xfrm>
        </p:spPr>
        <p:txBody>
          <a:bodyPr/>
          <a:lstStyle/>
          <a:p>
            <a:r>
              <a:rPr lang="en-US" b="1" dirty="0">
                <a:solidFill>
                  <a:schemeClr val="tx1">
                    <a:lumMod val="50000"/>
                    <a:lumOff val="50000"/>
                  </a:schemeClr>
                </a:solidFill>
              </a:rPr>
              <a:t>Monthly Benefit Payout Structure:</a:t>
            </a:r>
          </a:p>
          <a:p>
            <a:pPr marL="400050" lvl="1" indent="0">
              <a:buNone/>
            </a:pPr>
            <a:r>
              <a:rPr lang="en-US" dirty="0">
                <a:solidFill>
                  <a:schemeClr val="tx1">
                    <a:lumMod val="50000"/>
                    <a:lumOff val="50000"/>
                  </a:schemeClr>
                </a:solidFill>
              </a:rPr>
              <a:t>When you become eligible for benefits, you can choose between the payout options below (in accordance with your Plan of Care):</a:t>
            </a:r>
          </a:p>
          <a:p>
            <a:pPr marL="400050" lvl="1" indent="0">
              <a:buNone/>
            </a:pPr>
            <a:endParaRPr lang="en-US" sz="800" dirty="0">
              <a:solidFill>
                <a:schemeClr val="tx1">
                  <a:lumMod val="50000"/>
                  <a:lumOff val="50000"/>
                </a:schemeClr>
              </a:solidFill>
            </a:endParaRPr>
          </a:p>
          <a:p>
            <a:pPr marL="685800" lvl="1"/>
            <a:r>
              <a:rPr lang="en-US" sz="1600" dirty="0">
                <a:solidFill>
                  <a:schemeClr val="tx1">
                    <a:lumMod val="50000"/>
                    <a:lumOff val="50000"/>
                  </a:schemeClr>
                </a:solidFill>
              </a:rPr>
              <a:t>OPTION 1: Receive </a:t>
            </a:r>
            <a:r>
              <a:rPr lang="en-US" sz="1600" b="1" dirty="0">
                <a:solidFill>
                  <a:schemeClr val="tx1">
                    <a:lumMod val="50000"/>
                    <a:lumOff val="50000"/>
                  </a:schemeClr>
                </a:solidFill>
              </a:rPr>
              <a:t>reimbursement for qualified long term care services</a:t>
            </a:r>
            <a:r>
              <a:rPr lang="en-US" sz="1600" dirty="0">
                <a:solidFill>
                  <a:schemeClr val="tx1">
                    <a:lumMod val="50000"/>
                    <a:lumOff val="50000"/>
                  </a:schemeClr>
                </a:solidFill>
              </a:rPr>
              <a:t>, up to your </a:t>
            </a:r>
            <a:r>
              <a:rPr lang="en-US" sz="1600" b="1" dirty="0">
                <a:solidFill>
                  <a:srgbClr val="00B0F0"/>
                </a:solidFill>
              </a:rPr>
              <a:t>Monthly Benefit for Covered Expenses</a:t>
            </a:r>
            <a:r>
              <a:rPr lang="en-US" sz="1600" dirty="0">
                <a:solidFill>
                  <a:schemeClr val="tx1">
                    <a:lumMod val="50000"/>
                    <a:lumOff val="50000"/>
                  </a:schemeClr>
                </a:solidFill>
              </a:rPr>
              <a:t>. Covered expenses include care at home through a home care agency or independent provider, in an assisted living facility, in an adult day care center, or in a nursing home. Hospice care is also covered.</a:t>
            </a:r>
          </a:p>
          <a:p>
            <a:pPr marL="685800" lvl="1"/>
            <a:endParaRPr lang="en-US" sz="800" dirty="0">
              <a:solidFill>
                <a:schemeClr val="tx1">
                  <a:lumMod val="50000"/>
                  <a:lumOff val="50000"/>
                </a:schemeClr>
              </a:solidFill>
            </a:endParaRPr>
          </a:p>
          <a:p>
            <a:pPr marL="685800" lvl="1"/>
            <a:r>
              <a:rPr lang="en-US" sz="1600" dirty="0">
                <a:solidFill>
                  <a:schemeClr val="tx1">
                    <a:lumMod val="50000"/>
                    <a:lumOff val="50000"/>
                  </a:schemeClr>
                </a:solidFill>
              </a:rPr>
              <a:t>OPTION 2: Elect to receive a </a:t>
            </a:r>
            <a:r>
              <a:rPr lang="en-US" sz="1600" b="1" dirty="0">
                <a:solidFill>
                  <a:schemeClr val="tx1">
                    <a:lumMod val="50000"/>
                    <a:lumOff val="50000"/>
                  </a:schemeClr>
                </a:solidFill>
              </a:rPr>
              <a:t>cash payout</a:t>
            </a:r>
            <a:r>
              <a:rPr lang="en-US" sz="1600" dirty="0">
                <a:solidFill>
                  <a:schemeClr val="tx1">
                    <a:lumMod val="50000"/>
                    <a:lumOff val="50000"/>
                  </a:schemeClr>
                </a:solidFill>
              </a:rPr>
              <a:t>, equal to your</a:t>
            </a:r>
            <a:r>
              <a:rPr lang="en-US" sz="1600" b="1" dirty="0">
                <a:solidFill>
                  <a:schemeClr val="tx1">
                    <a:lumMod val="50000"/>
                    <a:lumOff val="50000"/>
                  </a:schemeClr>
                </a:solidFill>
              </a:rPr>
              <a:t> </a:t>
            </a:r>
            <a:r>
              <a:rPr lang="en-US" sz="1600" b="1" dirty="0">
                <a:solidFill>
                  <a:srgbClr val="00B0F0"/>
                </a:solidFill>
              </a:rPr>
              <a:t>Cash Alternative Monthly Benefit </a:t>
            </a:r>
            <a:r>
              <a:rPr lang="en-US" sz="1600" dirty="0">
                <a:solidFill>
                  <a:schemeClr val="tx1">
                    <a:lumMod val="50000"/>
                    <a:lumOff val="50000"/>
                  </a:schemeClr>
                </a:solidFill>
              </a:rPr>
              <a:t>amount. The cash benefits can be used to pay an informal caregiver, such as a family member or friend — or used for other purposes unique to your care situation. Note: The choice between the two options can be made on a monthly basis. Any un-used Monthly Benefit dollars will remain in your Benefit Bank and extend the life of your policy. </a:t>
            </a:r>
          </a:p>
          <a:p>
            <a:pPr marL="685800" lvl="1"/>
            <a:endParaRPr lang="en-US" sz="800" dirty="0">
              <a:solidFill>
                <a:schemeClr val="tx1">
                  <a:lumMod val="50000"/>
                  <a:lumOff val="50000"/>
                </a:schemeClr>
              </a:solidFill>
            </a:endParaRPr>
          </a:p>
          <a:p>
            <a:pPr marL="400050" lvl="1" indent="0">
              <a:buNone/>
            </a:pPr>
            <a:r>
              <a:rPr lang="en-US" sz="1400" dirty="0">
                <a:solidFill>
                  <a:schemeClr val="tx1">
                    <a:lumMod val="50000"/>
                    <a:lumOff val="50000"/>
                  </a:schemeClr>
                </a:solidFill>
              </a:rPr>
              <a:t>Note: The choice between the two options can be made on a monthly basis. Any un-used Monthly Benefit dollars will remain in your Benefit Bank and extend the life of your policy. </a:t>
            </a:r>
          </a:p>
        </p:txBody>
      </p:sp>
    </p:spTree>
    <p:extLst>
      <p:ext uri="{BB962C8B-B14F-4D97-AF65-F5344CB8AC3E}">
        <p14:creationId xmlns:p14="http://schemas.microsoft.com/office/powerpoint/2010/main" val="3978223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DC901-7157-4A60-8579-84AA74C4E41E}"/>
              </a:ext>
            </a:extLst>
          </p:cNvPr>
          <p:cNvSpPr>
            <a:spLocks noGrp="1"/>
          </p:cNvSpPr>
          <p:nvPr>
            <p:ph type="ctrTitle"/>
          </p:nvPr>
        </p:nvSpPr>
        <p:spPr/>
        <p:txBody>
          <a:bodyPr/>
          <a:lstStyle/>
          <a:p>
            <a:r>
              <a:rPr lang="en-US" dirty="0"/>
              <a:t>Standard Features (cont’d)</a:t>
            </a:r>
          </a:p>
        </p:txBody>
      </p:sp>
      <p:sp>
        <p:nvSpPr>
          <p:cNvPr id="3" name="Content Placeholder 2">
            <a:extLst>
              <a:ext uri="{FF2B5EF4-FFF2-40B4-BE49-F238E27FC236}">
                <a16:creationId xmlns:a16="http://schemas.microsoft.com/office/drawing/2014/main" id="{9E40AF73-DE97-4BB4-9EBB-589FBDA51EA3}"/>
              </a:ext>
            </a:extLst>
          </p:cNvPr>
          <p:cNvSpPr>
            <a:spLocks noGrp="1"/>
          </p:cNvSpPr>
          <p:nvPr>
            <p:ph sz="quarter" idx="10"/>
          </p:nvPr>
        </p:nvSpPr>
        <p:spPr>
          <a:xfrm>
            <a:off x="250825" y="1493069"/>
            <a:ext cx="8664575" cy="4868862"/>
          </a:xfrm>
        </p:spPr>
        <p:txBody>
          <a:bodyPr/>
          <a:lstStyle/>
          <a:p>
            <a:r>
              <a:rPr lang="en-US" b="1" dirty="0">
                <a:solidFill>
                  <a:schemeClr val="tx1">
                    <a:lumMod val="50000"/>
                    <a:lumOff val="50000"/>
                  </a:schemeClr>
                </a:solidFill>
              </a:rPr>
              <a:t>Home Modification and Supplemental Products Benefit</a:t>
            </a:r>
          </a:p>
          <a:p>
            <a:pPr marL="400050" lvl="1" indent="0">
              <a:buNone/>
            </a:pPr>
            <a:r>
              <a:rPr lang="en-US" dirty="0">
                <a:solidFill>
                  <a:schemeClr val="tx1">
                    <a:lumMod val="50000"/>
                    <a:lumOff val="50000"/>
                  </a:schemeClr>
                </a:solidFill>
              </a:rPr>
              <a:t>This benefit provides coverage for services and products that are required for you to live more securely and independently at home </a:t>
            </a:r>
            <a:r>
              <a:rPr lang="en-US" i="1" dirty="0">
                <a:solidFill>
                  <a:schemeClr val="tx1">
                    <a:lumMod val="50000"/>
                    <a:lumOff val="50000"/>
                  </a:schemeClr>
                </a:solidFill>
              </a:rPr>
              <a:t>(in accordance with your Plan of Care). </a:t>
            </a:r>
            <a:r>
              <a:rPr lang="en-US" dirty="0">
                <a:solidFill>
                  <a:schemeClr val="tx1">
                    <a:lumMod val="50000"/>
                    <a:lumOff val="50000"/>
                  </a:schemeClr>
                </a:solidFill>
              </a:rPr>
              <a:t>These expenses are reimbursable up to 1X your Monthly Benefit for Covered Expenses over the life of your policy. Payouts made under this benefit will reduce your Benefit Bank amount. </a:t>
            </a:r>
          </a:p>
          <a:p>
            <a:pPr marL="400050" lvl="1" indent="0">
              <a:buNone/>
            </a:pPr>
            <a:endParaRPr lang="en-US" sz="800" dirty="0">
              <a:solidFill>
                <a:schemeClr val="tx1">
                  <a:lumMod val="50000"/>
                  <a:lumOff val="50000"/>
                </a:schemeClr>
              </a:solidFill>
            </a:endParaRPr>
          </a:p>
          <a:p>
            <a:pPr marL="400050" lvl="1" indent="0">
              <a:buNone/>
            </a:pPr>
            <a:r>
              <a:rPr lang="en-US" sz="2400" b="1" dirty="0">
                <a:solidFill>
                  <a:schemeClr val="tx1">
                    <a:lumMod val="50000"/>
                    <a:lumOff val="50000"/>
                  </a:schemeClr>
                </a:solidFill>
              </a:rPr>
              <a:t>Examples of services and products that are eligible for reimbursement include:</a:t>
            </a:r>
          </a:p>
          <a:p>
            <a:pPr lvl="1"/>
            <a:r>
              <a:rPr lang="en-US" dirty="0">
                <a:solidFill>
                  <a:schemeClr val="tx1">
                    <a:lumMod val="50000"/>
                    <a:lumOff val="50000"/>
                  </a:schemeClr>
                </a:solidFill>
              </a:rPr>
              <a:t>Home Modifications</a:t>
            </a:r>
          </a:p>
          <a:p>
            <a:pPr lvl="1"/>
            <a:r>
              <a:rPr lang="en-US" dirty="0">
                <a:solidFill>
                  <a:schemeClr val="tx1">
                    <a:lumMod val="50000"/>
                    <a:lumOff val="50000"/>
                  </a:schemeClr>
                </a:solidFill>
              </a:rPr>
              <a:t>Assistive Devices or Technology</a:t>
            </a:r>
          </a:p>
          <a:p>
            <a:pPr lvl="1"/>
            <a:r>
              <a:rPr lang="en-US" dirty="0">
                <a:solidFill>
                  <a:schemeClr val="tx1">
                    <a:lumMod val="50000"/>
                    <a:lumOff val="50000"/>
                  </a:schemeClr>
                </a:solidFill>
              </a:rPr>
              <a:t>Durable Medical Equipment </a:t>
            </a:r>
          </a:p>
          <a:p>
            <a:pPr marL="457200" lvl="1" indent="0">
              <a:buNone/>
            </a:pPr>
            <a:endParaRPr lang="en-US" sz="800" dirty="0">
              <a:solidFill>
                <a:schemeClr val="tx1">
                  <a:lumMod val="50000"/>
                  <a:lumOff val="50000"/>
                </a:schemeClr>
              </a:solidFill>
            </a:endParaRPr>
          </a:p>
          <a:p>
            <a:pPr marL="57150" indent="0" algn="ctr">
              <a:buNone/>
            </a:pPr>
            <a:r>
              <a:rPr lang="en-US" sz="1300" i="1" dirty="0">
                <a:solidFill>
                  <a:schemeClr val="tx1">
                    <a:lumMod val="50000"/>
                    <a:lumOff val="50000"/>
                  </a:schemeClr>
                </a:solidFill>
              </a:rPr>
              <a:t>The Home Modification and Supplemental Products Benefit can be received in addition to other reimbursable Covered Expenses or the Cash Alternative in a given month.</a:t>
            </a:r>
          </a:p>
        </p:txBody>
      </p:sp>
      <p:sp>
        <p:nvSpPr>
          <p:cNvPr id="4" name="Slide Number Placeholder 3">
            <a:extLst>
              <a:ext uri="{FF2B5EF4-FFF2-40B4-BE49-F238E27FC236}">
                <a16:creationId xmlns:a16="http://schemas.microsoft.com/office/drawing/2014/main" id="{0B99CA30-0C00-4F9C-B411-24239BE5FBC2}"/>
              </a:ext>
            </a:extLst>
          </p:cNvPr>
          <p:cNvSpPr>
            <a:spLocks noGrp="1"/>
          </p:cNvSpPr>
          <p:nvPr>
            <p:ph type="sldNum" sz="quarter" idx="4"/>
          </p:nvPr>
        </p:nvSpPr>
        <p:spPr/>
        <p:txBody>
          <a:bodyPr/>
          <a:lstStyle/>
          <a:p>
            <a:fld id="{656ED98B-D76A-451A-9241-395F13F85772}" type="slidenum">
              <a:rPr lang="en-US" smtClean="0"/>
              <a:pPr/>
              <a:t>19</a:t>
            </a:fld>
            <a:endParaRPr lang="en-US" dirty="0"/>
          </a:p>
        </p:txBody>
      </p:sp>
    </p:spTree>
    <p:extLst>
      <p:ext uri="{BB962C8B-B14F-4D97-AF65-F5344CB8AC3E}">
        <p14:creationId xmlns:p14="http://schemas.microsoft.com/office/powerpoint/2010/main" val="4210677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What is Long Term Care (LTC)? </a:t>
            </a:r>
          </a:p>
        </p:txBody>
      </p:sp>
      <p:sp>
        <p:nvSpPr>
          <p:cNvPr id="6" name="Content Placeholder 5"/>
          <p:cNvSpPr>
            <a:spLocks noGrp="1"/>
          </p:cNvSpPr>
          <p:nvPr>
            <p:ph sz="quarter" idx="10"/>
          </p:nvPr>
        </p:nvSpPr>
        <p:spPr/>
        <p:txBody>
          <a:bodyPr/>
          <a:lstStyle/>
          <a:p>
            <a:pPr marL="0" indent="0" algn="just">
              <a:buNone/>
            </a:pPr>
            <a:endParaRPr lang="en-US" dirty="0"/>
          </a:p>
          <a:p>
            <a:pPr marL="0" indent="0" algn="just">
              <a:buNone/>
            </a:pPr>
            <a:r>
              <a:rPr lang="en-US" dirty="0">
                <a:solidFill>
                  <a:schemeClr val="tx1">
                    <a:lumMod val="50000"/>
                    <a:lumOff val="50000"/>
                  </a:schemeClr>
                </a:solidFill>
              </a:rPr>
              <a:t>Long term care is the assistance a person may need with the basic activities of daily living – eating, bathing, dressing, transferring, toileting, and continence. It can also include supervision needed to protect a person’s health and safety. The need for long term care may develop from things such as an accident, illness, stroke, advanced age or other chronic condition such as Alzheimer’s, dementia or Parkinson’s disease. Long term care consists mainly of personal care rather than medical care, which is typically covered by a health plan.</a:t>
            </a:r>
          </a:p>
        </p:txBody>
      </p:sp>
      <p:sp>
        <p:nvSpPr>
          <p:cNvPr id="4" name="Slide Number Placeholder 3"/>
          <p:cNvSpPr>
            <a:spLocks noGrp="1"/>
          </p:cNvSpPr>
          <p:nvPr>
            <p:ph type="sldNum" sz="quarter" idx="4"/>
          </p:nvPr>
        </p:nvSpPr>
        <p:spPr/>
        <p:txBody>
          <a:bodyPr/>
          <a:lstStyle/>
          <a:p>
            <a:fld id="{656ED98B-D76A-451A-9241-395F13F85772}"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A3159-D0B6-425C-BAA4-55E2A268FB5E}"/>
              </a:ext>
            </a:extLst>
          </p:cNvPr>
          <p:cNvSpPr>
            <a:spLocks noGrp="1"/>
          </p:cNvSpPr>
          <p:nvPr>
            <p:ph type="ctrTitle"/>
          </p:nvPr>
        </p:nvSpPr>
        <p:spPr/>
        <p:txBody>
          <a:bodyPr/>
          <a:lstStyle/>
          <a:p>
            <a:r>
              <a:rPr lang="en-US" dirty="0"/>
              <a:t>Benefit Eligibility</a:t>
            </a:r>
          </a:p>
        </p:txBody>
      </p:sp>
      <p:sp>
        <p:nvSpPr>
          <p:cNvPr id="3" name="Content Placeholder 2">
            <a:extLst>
              <a:ext uri="{FF2B5EF4-FFF2-40B4-BE49-F238E27FC236}">
                <a16:creationId xmlns:a16="http://schemas.microsoft.com/office/drawing/2014/main" id="{F115752A-DE96-4B84-B80D-82AD9CC2DB4F}"/>
              </a:ext>
            </a:extLst>
          </p:cNvPr>
          <p:cNvSpPr>
            <a:spLocks noGrp="1"/>
          </p:cNvSpPr>
          <p:nvPr>
            <p:ph sz="quarter" idx="10"/>
          </p:nvPr>
        </p:nvSpPr>
        <p:spPr/>
        <p:txBody>
          <a:bodyPr/>
          <a:lstStyle/>
          <a:p>
            <a:endParaRPr lang="en-US" dirty="0">
              <a:solidFill>
                <a:schemeClr val="tx1">
                  <a:lumMod val="50000"/>
                  <a:lumOff val="50000"/>
                </a:schemeClr>
              </a:solidFill>
            </a:endParaRPr>
          </a:p>
          <a:p>
            <a:r>
              <a:rPr lang="en-US" dirty="0">
                <a:solidFill>
                  <a:schemeClr val="tx1">
                    <a:lumMod val="50000"/>
                    <a:lumOff val="50000"/>
                  </a:schemeClr>
                </a:solidFill>
              </a:rPr>
              <a:t>You are eligible for benefits if you have been certified as Chronically Ill within the last 12 months by a Licensed Health Care Practitioner. This means that you are unable to perform at least two Activities of Daily Living (bathing, dressing, toileting, transferring, continence and eating) for a period that is expected to last at least 90 days, or you require Substantial Supervision to protect your health and safety due to a Severe Cognitive Impairment. </a:t>
            </a:r>
          </a:p>
        </p:txBody>
      </p:sp>
      <p:sp>
        <p:nvSpPr>
          <p:cNvPr id="4" name="Slide Number Placeholder 3">
            <a:extLst>
              <a:ext uri="{FF2B5EF4-FFF2-40B4-BE49-F238E27FC236}">
                <a16:creationId xmlns:a16="http://schemas.microsoft.com/office/drawing/2014/main" id="{2BDFE4B0-5362-446B-A045-7E13B7D9B31F}"/>
              </a:ext>
            </a:extLst>
          </p:cNvPr>
          <p:cNvSpPr>
            <a:spLocks noGrp="1"/>
          </p:cNvSpPr>
          <p:nvPr>
            <p:ph type="sldNum" sz="quarter" idx="4"/>
          </p:nvPr>
        </p:nvSpPr>
        <p:spPr/>
        <p:txBody>
          <a:bodyPr/>
          <a:lstStyle/>
          <a:p>
            <a:fld id="{656ED98B-D76A-451A-9241-395F13F85772}" type="slidenum">
              <a:rPr lang="en-US" smtClean="0"/>
              <a:pPr/>
              <a:t>20</a:t>
            </a:fld>
            <a:endParaRPr lang="en-US" dirty="0"/>
          </a:p>
        </p:txBody>
      </p:sp>
    </p:spTree>
    <p:extLst>
      <p:ext uri="{BB962C8B-B14F-4D97-AF65-F5344CB8AC3E}">
        <p14:creationId xmlns:p14="http://schemas.microsoft.com/office/powerpoint/2010/main" val="123492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850D-8B19-4B75-A42E-483AA2AD7FF0}"/>
              </a:ext>
            </a:extLst>
          </p:cNvPr>
          <p:cNvSpPr>
            <a:spLocks noGrp="1"/>
          </p:cNvSpPr>
          <p:nvPr>
            <p:ph type="ctrTitle"/>
          </p:nvPr>
        </p:nvSpPr>
        <p:spPr/>
        <p:txBody>
          <a:bodyPr/>
          <a:lstStyle/>
          <a:p>
            <a:r>
              <a:rPr lang="en-US" dirty="0"/>
              <a:t>Benefit Wait Period</a:t>
            </a:r>
          </a:p>
        </p:txBody>
      </p:sp>
      <p:sp>
        <p:nvSpPr>
          <p:cNvPr id="3" name="Content Placeholder 2">
            <a:extLst>
              <a:ext uri="{FF2B5EF4-FFF2-40B4-BE49-F238E27FC236}">
                <a16:creationId xmlns:a16="http://schemas.microsoft.com/office/drawing/2014/main" id="{15355821-AA91-477A-A3AF-17A199A192F8}"/>
              </a:ext>
            </a:extLst>
          </p:cNvPr>
          <p:cNvSpPr>
            <a:spLocks noGrp="1"/>
          </p:cNvSpPr>
          <p:nvPr>
            <p:ph sz="quarter" idx="10"/>
          </p:nvPr>
        </p:nvSpPr>
        <p:spPr/>
        <p:txBody>
          <a:bodyPr/>
          <a:lstStyle/>
          <a:p>
            <a:endParaRPr lang="en-US" dirty="0">
              <a:solidFill>
                <a:schemeClr val="tx1">
                  <a:lumMod val="50000"/>
                  <a:lumOff val="50000"/>
                </a:schemeClr>
              </a:solidFill>
            </a:endParaRPr>
          </a:p>
          <a:p>
            <a:r>
              <a:rPr lang="en-US" b="1" dirty="0">
                <a:solidFill>
                  <a:schemeClr val="tx1">
                    <a:lumMod val="50000"/>
                    <a:lumOff val="50000"/>
                  </a:schemeClr>
                </a:solidFill>
              </a:rPr>
              <a:t>90 Calendar Days </a:t>
            </a:r>
            <a:r>
              <a:rPr lang="en-US" dirty="0">
                <a:solidFill>
                  <a:schemeClr val="tx1">
                    <a:lumMod val="50000"/>
                    <a:lumOff val="50000"/>
                  </a:schemeClr>
                </a:solidFill>
              </a:rPr>
              <a:t>(once you are verified as Chronically Ill), unless your condition is triggered suddenly by an Accidental Injury or Stroke, in which case the Benefit Wait Period will be completely waived </a:t>
            </a:r>
            <a:r>
              <a:rPr lang="en-US" b="1" dirty="0">
                <a:solidFill>
                  <a:schemeClr val="tx1">
                    <a:lumMod val="50000"/>
                    <a:lumOff val="50000"/>
                  </a:schemeClr>
                </a:solidFill>
              </a:rPr>
              <a:t>(0 days).</a:t>
            </a:r>
          </a:p>
        </p:txBody>
      </p:sp>
      <p:sp>
        <p:nvSpPr>
          <p:cNvPr id="4" name="Slide Number Placeholder 3">
            <a:extLst>
              <a:ext uri="{FF2B5EF4-FFF2-40B4-BE49-F238E27FC236}">
                <a16:creationId xmlns:a16="http://schemas.microsoft.com/office/drawing/2014/main" id="{B1DC2B3E-6EF5-493A-BD81-0DBBE9918CB7}"/>
              </a:ext>
            </a:extLst>
          </p:cNvPr>
          <p:cNvSpPr>
            <a:spLocks noGrp="1"/>
          </p:cNvSpPr>
          <p:nvPr>
            <p:ph type="sldNum" sz="quarter" idx="4"/>
          </p:nvPr>
        </p:nvSpPr>
        <p:spPr/>
        <p:txBody>
          <a:bodyPr/>
          <a:lstStyle/>
          <a:p>
            <a:fld id="{656ED98B-D76A-451A-9241-395F13F85772}" type="slidenum">
              <a:rPr lang="en-US" smtClean="0"/>
              <a:pPr/>
              <a:t>21</a:t>
            </a:fld>
            <a:endParaRPr lang="en-US" dirty="0"/>
          </a:p>
        </p:txBody>
      </p:sp>
    </p:spTree>
    <p:extLst>
      <p:ext uri="{BB962C8B-B14F-4D97-AF65-F5344CB8AC3E}">
        <p14:creationId xmlns:p14="http://schemas.microsoft.com/office/powerpoint/2010/main" val="1405409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47F4-D483-4F08-BBC0-3AAECA49FF33}"/>
              </a:ext>
            </a:extLst>
          </p:cNvPr>
          <p:cNvSpPr>
            <a:spLocks noGrp="1"/>
          </p:cNvSpPr>
          <p:nvPr>
            <p:ph type="ctrTitle"/>
          </p:nvPr>
        </p:nvSpPr>
        <p:spPr/>
        <p:txBody>
          <a:bodyPr/>
          <a:lstStyle/>
          <a:p>
            <a:r>
              <a:rPr lang="en-US" dirty="0"/>
              <a:t>Waiver of Premium</a:t>
            </a:r>
          </a:p>
        </p:txBody>
      </p:sp>
      <p:sp>
        <p:nvSpPr>
          <p:cNvPr id="3" name="Content Placeholder 2">
            <a:extLst>
              <a:ext uri="{FF2B5EF4-FFF2-40B4-BE49-F238E27FC236}">
                <a16:creationId xmlns:a16="http://schemas.microsoft.com/office/drawing/2014/main" id="{DB2212F2-2A14-4860-9754-01C6EFEDCA0F}"/>
              </a:ext>
            </a:extLst>
          </p:cNvPr>
          <p:cNvSpPr>
            <a:spLocks noGrp="1"/>
          </p:cNvSpPr>
          <p:nvPr>
            <p:ph sz="quarter" idx="10"/>
          </p:nvPr>
        </p:nvSpPr>
        <p:spPr/>
        <p:txBody>
          <a:bodyPr/>
          <a:lstStyle/>
          <a:p>
            <a:endParaRPr lang="en-US" dirty="0"/>
          </a:p>
          <a:p>
            <a:r>
              <a:rPr lang="en-US" dirty="0">
                <a:solidFill>
                  <a:schemeClr val="tx1">
                    <a:lumMod val="50000"/>
                    <a:lumOff val="50000"/>
                  </a:schemeClr>
                </a:solidFill>
              </a:rPr>
              <a:t>Your premiums are waived beginning on the first day you start receiving benefits. As long as you continue to receive benefits, additional premiums will not be required. </a:t>
            </a:r>
          </a:p>
        </p:txBody>
      </p:sp>
      <p:sp>
        <p:nvSpPr>
          <p:cNvPr id="4" name="Slide Number Placeholder 3">
            <a:extLst>
              <a:ext uri="{FF2B5EF4-FFF2-40B4-BE49-F238E27FC236}">
                <a16:creationId xmlns:a16="http://schemas.microsoft.com/office/drawing/2014/main" id="{28E59019-12BA-48ED-B6FA-8FF8627F9B9F}"/>
              </a:ext>
            </a:extLst>
          </p:cNvPr>
          <p:cNvSpPr>
            <a:spLocks noGrp="1"/>
          </p:cNvSpPr>
          <p:nvPr>
            <p:ph type="sldNum" sz="quarter" idx="4"/>
          </p:nvPr>
        </p:nvSpPr>
        <p:spPr/>
        <p:txBody>
          <a:bodyPr/>
          <a:lstStyle/>
          <a:p>
            <a:fld id="{656ED98B-D76A-451A-9241-395F13F85772}" type="slidenum">
              <a:rPr lang="en-US" smtClean="0"/>
              <a:pPr/>
              <a:t>22</a:t>
            </a:fld>
            <a:endParaRPr lang="en-US" dirty="0"/>
          </a:p>
        </p:txBody>
      </p:sp>
    </p:spTree>
    <p:extLst>
      <p:ext uri="{BB962C8B-B14F-4D97-AF65-F5344CB8AC3E}">
        <p14:creationId xmlns:p14="http://schemas.microsoft.com/office/powerpoint/2010/main" val="4251401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36D97-243A-4C39-824D-3EAD977BC812}"/>
              </a:ext>
            </a:extLst>
          </p:cNvPr>
          <p:cNvSpPr>
            <a:spLocks noGrp="1"/>
          </p:cNvSpPr>
          <p:nvPr>
            <p:ph type="ctrTitle"/>
          </p:nvPr>
        </p:nvSpPr>
        <p:spPr/>
        <p:txBody>
          <a:bodyPr/>
          <a:lstStyle/>
          <a:p>
            <a:r>
              <a:rPr lang="en-US" dirty="0"/>
              <a:t>Spouse Discount</a:t>
            </a:r>
          </a:p>
        </p:txBody>
      </p:sp>
      <p:sp>
        <p:nvSpPr>
          <p:cNvPr id="3" name="Content Placeholder 2">
            <a:extLst>
              <a:ext uri="{FF2B5EF4-FFF2-40B4-BE49-F238E27FC236}">
                <a16:creationId xmlns:a16="http://schemas.microsoft.com/office/drawing/2014/main" id="{4E348C5E-3EBF-425D-ADD0-4CA63FC1015B}"/>
              </a:ext>
            </a:extLst>
          </p:cNvPr>
          <p:cNvSpPr>
            <a:spLocks noGrp="1"/>
          </p:cNvSpPr>
          <p:nvPr>
            <p:ph sz="quarter" idx="10"/>
          </p:nvPr>
        </p:nvSpPr>
        <p:spPr/>
        <p:txBody>
          <a:bodyPr/>
          <a:lstStyle/>
          <a:p>
            <a:endParaRPr lang="en-US" dirty="0">
              <a:solidFill>
                <a:schemeClr val="tx1">
                  <a:lumMod val="50000"/>
                  <a:lumOff val="50000"/>
                </a:schemeClr>
              </a:solidFill>
            </a:endParaRPr>
          </a:p>
          <a:p>
            <a:r>
              <a:rPr lang="en-US" dirty="0">
                <a:solidFill>
                  <a:schemeClr val="tx1">
                    <a:lumMod val="50000"/>
                    <a:lumOff val="50000"/>
                  </a:schemeClr>
                </a:solidFill>
              </a:rPr>
              <a:t>If you and your spouse/partner both apply for coverage at the same time, a 10% premium discount will apply to each policy. </a:t>
            </a:r>
          </a:p>
        </p:txBody>
      </p:sp>
      <p:sp>
        <p:nvSpPr>
          <p:cNvPr id="4" name="Slide Number Placeholder 3">
            <a:extLst>
              <a:ext uri="{FF2B5EF4-FFF2-40B4-BE49-F238E27FC236}">
                <a16:creationId xmlns:a16="http://schemas.microsoft.com/office/drawing/2014/main" id="{A6FB4E85-308B-4131-B54C-96EC0E38BF20}"/>
              </a:ext>
            </a:extLst>
          </p:cNvPr>
          <p:cNvSpPr>
            <a:spLocks noGrp="1"/>
          </p:cNvSpPr>
          <p:nvPr>
            <p:ph type="sldNum" sz="quarter" idx="4"/>
          </p:nvPr>
        </p:nvSpPr>
        <p:spPr/>
        <p:txBody>
          <a:bodyPr/>
          <a:lstStyle/>
          <a:p>
            <a:fld id="{656ED98B-D76A-451A-9241-395F13F85772}" type="slidenum">
              <a:rPr lang="en-US" smtClean="0"/>
              <a:pPr/>
              <a:t>23</a:t>
            </a:fld>
            <a:endParaRPr lang="en-US" dirty="0"/>
          </a:p>
        </p:txBody>
      </p:sp>
    </p:spTree>
    <p:extLst>
      <p:ext uri="{BB962C8B-B14F-4D97-AF65-F5344CB8AC3E}">
        <p14:creationId xmlns:p14="http://schemas.microsoft.com/office/powerpoint/2010/main" val="1380911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D515-C976-4190-BBE3-D793A80689D7}"/>
              </a:ext>
            </a:extLst>
          </p:cNvPr>
          <p:cNvSpPr>
            <a:spLocks noGrp="1"/>
          </p:cNvSpPr>
          <p:nvPr>
            <p:ph type="ctrTitle"/>
          </p:nvPr>
        </p:nvSpPr>
        <p:spPr/>
        <p:txBody>
          <a:bodyPr/>
          <a:lstStyle/>
          <a:p>
            <a:r>
              <a:rPr lang="en-US" dirty="0"/>
              <a:t>Optional Benefit Riders</a:t>
            </a:r>
          </a:p>
        </p:txBody>
      </p:sp>
      <p:sp>
        <p:nvSpPr>
          <p:cNvPr id="3" name="Content Placeholder 2">
            <a:extLst>
              <a:ext uri="{FF2B5EF4-FFF2-40B4-BE49-F238E27FC236}">
                <a16:creationId xmlns:a16="http://schemas.microsoft.com/office/drawing/2014/main" id="{7AED42FE-502F-47E5-AE94-D946370EA358}"/>
              </a:ext>
            </a:extLst>
          </p:cNvPr>
          <p:cNvSpPr>
            <a:spLocks noGrp="1"/>
          </p:cNvSpPr>
          <p:nvPr>
            <p:ph sz="quarter" idx="10"/>
          </p:nvPr>
        </p:nvSpPr>
        <p:spPr/>
        <p:txBody>
          <a:bodyPr/>
          <a:lstStyle/>
          <a:p>
            <a:r>
              <a:rPr lang="en-US" b="1" dirty="0">
                <a:solidFill>
                  <a:schemeClr val="tx1">
                    <a:lumMod val="50000"/>
                    <a:lumOff val="50000"/>
                  </a:schemeClr>
                </a:solidFill>
              </a:rPr>
              <a:t>Compound Inflation Benefit </a:t>
            </a:r>
            <a:r>
              <a:rPr lang="en-US" dirty="0">
                <a:solidFill>
                  <a:schemeClr val="tx1">
                    <a:lumMod val="50000"/>
                    <a:lumOff val="50000"/>
                  </a:schemeClr>
                </a:solidFill>
              </a:rPr>
              <a:t>(1%, 3% or 5%)</a:t>
            </a:r>
          </a:p>
          <a:p>
            <a:pPr marL="0" indent="0">
              <a:buNone/>
            </a:pPr>
            <a:endParaRPr lang="en-US" sz="800" dirty="0">
              <a:solidFill>
                <a:schemeClr val="tx1">
                  <a:lumMod val="50000"/>
                  <a:lumOff val="50000"/>
                </a:schemeClr>
              </a:solidFill>
            </a:endParaRPr>
          </a:p>
          <a:p>
            <a:pPr marL="400050" lvl="1" indent="0">
              <a:buNone/>
            </a:pPr>
            <a:r>
              <a:rPr lang="en-US" dirty="0">
                <a:solidFill>
                  <a:schemeClr val="tx1">
                    <a:lumMod val="50000"/>
                    <a:lumOff val="50000"/>
                  </a:schemeClr>
                </a:solidFill>
              </a:rPr>
              <a:t>If you elect this optional benefit, we will automatically increase your current Monthly Benefit and your remaining Benefit Bank by 1%, 3% or 5% each year. The increase will be effective on each anniversary of your policy and rider, even while you are receiving benefits. </a:t>
            </a:r>
          </a:p>
          <a:p>
            <a:pPr marL="400050" lvl="1" indent="0">
              <a:buNone/>
            </a:pPr>
            <a:endParaRPr lang="en-US" dirty="0">
              <a:solidFill>
                <a:schemeClr val="tx1">
                  <a:lumMod val="50000"/>
                  <a:lumOff val="50000"/>
                </a:schemeClr>
              </a:solidFill>
            </a:endParaRPr>
          </a:p>
          <a:p>
            <a:r>
              <a:rPr lang="en-US" b="1" dirty="0">
                <a:solidFill>
                  <a:schemeClr val="tx1">
                    <a:lumMod val="50000"/>
                    <a:lumOff val="50000"/>
                  </a:schemeClr>
                </a:solidFill>
              </a:rPr>
              <a:t>Nonforfeiture Benefit</a:t>
            </a:r>
            <a:endParaRPr lang="en-US" dirty="0">
              <a:solidFill>
                <a:schemeClr val="tx1">
                  <a:lumMod val="50000"/>
                  <a:lumOff val="50000"/>
                </a:schemeClr>
              </a:solidFill>
            </a:endParaRPr>
          </a:p>
          <a:p>
            <a:pPr marL="400050" lvl="1" indent="0">
              <a:buNone/>
            </a:pPr>
            <a:endParaRPr lang="en-US" sz="800" dirty="0">
              <a:solidFill>
                <a:schemeClr val="tx1">
                  <a:lumMod val="50000"/>
                  <a:lumOff val="50000"/>
                </a:schemeClr>
              </a:solidFill>
            </a:endParaRPr>
          </a:p>
          <a:p>
            <a:pPr marL="400050" lvl="1" indent="0">
              <a:buNone/>
            </a:pPr>
            <a:r>
              <a:rPr lang="en-US" dirty="0">
                <a:solidFill>
                  <a:schemeClr val="tx1">
                    <a:lumMod val="50000"/>
                    <a:lumOff val="50000"/>
                  </a:schemeClr>
                </a:solidFill>
              </a:rPr>
              <a:t>If this rider is in force for at least three full years, and your policy then terminates due to non-payment of premium, this optional benefit allows you to retain a reduced paid-up amount of coverage. You will have a revised Benefit Bank equal to the greater of: (a) 100% of the sum of all premiums paid by you; or (b) one times your Monthly Benefit.</a:t>
            </a:r>
          </a:p>
        </p:txBody>
      </p:sp>
      <p:sp>
        <p:nvSpPr>
          <p:cNvPr id="4" name="Slide Number Placeholder 3">
            <a:extLst>
              <a:ext uri="{FF2B5EF4-FFF2-40B4-BE49-F238E27FC236}">
                <a16:creationId xmlns:a16="http://schemas.microsoft.com/office/drawing/2014/main" id="{5FD53FE3-C163-4B4A-BBEE-652598C03599}"/>
              </a:ext>
            </a:extLst>
          </p:cNvPr>
          <p:cNvSpPr>
            <a:spLocks noGrp="1"/>
          </p:cNvSpPr>
          <p:nvPr>
            <p:ph type="sldNum" sz="quarter" idx="4"/>
          </p:nvPr>
        </p:nvSpPr>
        <p:spPr/>
        <p:txBody>
          <a:bodyPr/>
          <a:lstStyle/>
          <a:p>
            <a:fld id="{656ED98B-D76A-451A-9241-395F13F85772}" type="slidenum">
              <a:rPr lang="en-US" smtClean="0"/>
              <a:pPr/>
              <a:t>24</a:t>
            </a:fld>
            <a:endParaRPr lang="en-US" dirty="0"/>
          </a:p>
        </p:txBody>
      </p:sp>
    </p:spTree>
    <p:extLst>
      <p:ext uri="{BB962C8B-B14F-4D97-AF65-F5344CB8AC3E}">
        <p14:creationId xmlns:p14="http://schemas.microsoft.com/office/powerpoint/2010/main" val="949504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BF4FF-BC47-40BD-B6A8-C4DE406C039F}"/>
              </a:ext>
            </a:extLst>
          </p:cNvPr>
          <p:cNvSpPr>
            <a:spLocks noGrp="1"/>
          </p:cNvSpPr>
          <p:nvPr>
            <p:ph type="ctrTitle"/>
          </p:nvPr>
        </p:nvSpPr>
        <p:spPr/>
        <p:txBody>
          <a:bodyPr/>
          <a:lstStyle/>
          <a:p>
            <a:r>
              <a:rPr lang="en-US" dirty="0"/>
              <a:t>Policy Limitations and Exclusions</a:t>
            </a:r>
          </a:p>
        </p:txBody>
      </p:sp>
      <p:sp>
        <p:nvSpPr>
          <p:cNvPr id="3" name="Content Placeholder 2">
            <a:extLst>
              <a:ext uri="{FF2B5EF4-FFF2-40B4-BE49-F238E27FC236}">
                <a16:creationId xmlns:a16="http://schemas.microsoft.com/office/drawing/2014/main" id="{E72E73D3-BCA1-4A5C-B25B-482B4C87EE5C}"/>
              </a:ext>
            </a:extLst>
          </p:cNvPr>
          <p:cNvSpPr>
            <a:spLocks noGrp="1"/>
          </p:cNvSpPr>
          <p:nvPr>
            <p:ph sz="quarter" idx="10"/>
          </p:nvPr>
        </p:nvSpPr>
        <p:spPr/>
        <p:txBody>
          <a:bodyPr/>
          <a:lstStyle/>
          <a:p>
            <a:pPr marL="0" indent="0" algn="just">
              <a:buNone/>
            </a:pPr>
            <a:r>
              <a:rPr lang="en-US" sz="1700" dirty="0">
                <a:solidFill>
                  <a:schemeClr val="tx1">
                    <a:lumMod val="50000"/>
                    <a:lumOff val="50000"/>
                  </a:schemeClr>
                </a:solidFill>
              </a:rPr>
              <a:t>This Policy will not pay benefits for care, treatment, services or charges: for a loss that occurs while this Policy is not in force; or for alcoholism or drug addiction (except for an addiction to a prescribed medication administered on the advice of a Physician); or due to declared or undeclared war or act of war; or due to participation in a felony, riot or insurrection or involvement in an illegal occupation; or due to suicide, attempted suicide or intentionally self-inflicted injury; or that are reimbursable under Medicare, or would be so reimbursable but for the application of a deductible or coinsurance amount; or that are reimbursable or provided under a governmental program (except Medicaid), any state or federal workers’ compensation, employer’s liability or occupational disease law; or provided outside the United States, Canada or their territories or possessions; or for which no charge is made in the absence of insurance, except as provided under the Cash Alternative Monthly Benefit; or provided by an Immediate Family member (except as provided under the Cash Alternative Monthly Benefit), unless: he or she is a regular employee of an organization which is providing the care, treatment or service; he or she receives no compensation other than the normal compensation for employees in his or her job category; and the organization receives the payment for the care, treatment, service or charge. </a:t>
            </a:r>
          </a:p>
        </p:txBody>
      </p:sp>
      <p:sp>
        <p:nvSpPr>
          <p:cNvPr id="4" name="Slide Number Placeholder 3">
            <a:extLst>
              <a:ext uri="{FF2B5EF4-FFF2-40B4-BE49-F238E27FC236}">
                <a16:creationId xmlns:a16="http://schemas.microsoft.com/office/drawing/2014/main" id="{5B625EB3-247D-471A-86D8-B8A8D2D250AC}"/>
              </a:ext>
            </a:extLst>
          </p:cNvPr>
          <p:cNvSpPr>
            <a:spLocks noGrp="1"/>
          </p:cNvSpPr>
          <p:nvPr>
            <p:ph type="sldNum" sz="quarter" idx="4"/>
          </p:nvPr>
        </p:nvSpPr>
        <p:spPr/>
        <p:txBody>
          <a:bodyPr/>
          <a:lstStyle/>
          <a:p>
            <a:fld id="{656ED98B-D76A-451A-9241-395F13F85772}" type="slidenum">
              <a:rPr lang="en-US" smtClean="0"/>
              <a:pPr/>
              <a:t>25</a:t>
            </a:fld>
            <a:endParaRPr lang="en-US" dirty="0"/>
          </a:p>
        </p:txBody>
      </p:sp>
    </p:spTree>
    <p:extLst>
      <p:ext uri="{BB962C8B-B14F-4D97-AF65-F5344CB8AC3E}">
        <p14:creationId xmlns:p14="http://schemas.microsoft.com/office/powerpoint/2010/main" val="2985824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8B12B-C090-4676-BEAA-DE1483846F12}"/>
              </a:ext>
            </a:extLst>
          </p:cNvPr>
          <p:cNvSpPr>
            <a:spLocks noGrp="1"/>
          </p:cNvSpPr>
          <p:nvPr>
            <p:ph sz="quarter" idx="10"/>
          </p:nvPr>
        </p:nvSpPr>
        <p:spPr/>
        <p:txBody>
          <a:bodyPr/>
          <a:lstStyle/>
          <a:p>
            <a:pPr marL="0" indent="0" algn="just">
              <a:buNone/>
            </a:pPr>
            <a:r>
              <a:rPr lang="en-US" sz="1550" dirty="0">
                <a:solidFill>
                  <a:schemeClr val="tx1">
                    <a:lumMod val="50000"/>
                    <a:lumOff val="50000"/>
                  </a:schemeClr>
                </a:solidFill>
              </a:rPr>
              <a:t>LifeSecure and the logo are trademarks of </a:t>
            </a:r>
            <a:r>
              <a:rPr lang="en-US" sz="1550" b="1" dirty="0">
                <a:solidFill>
                  <a:schemeClr val="tx1">
                    <a:lumMod val="50000"/>
                    <a:lumOff val="50000"/>
                  </a:schemeClr>
                </a:solidFill>
              </a:rPr>
              <a:t>LifeSecure Insurance Company, New Hudson, MI. </a:t>
            </a:r>
            <a:r>
              <a:rPr lang="en-US" sz="1550" dirty="0">
                <a:solidFill>
                  <a:schemeClr val="tx1">
                    <a:lumMod val="50000"/>
                    <a:lumOff val="50000"/>
                  </a:schemeClr>
                </a:solidFill>
              </a:rPr>
              <a:t>Our long term care insurance product is individually underwritten by LifeSecure Insurance Company and may require a medical exam. This item is for illustrative purposes only and is not a contract. It is intended only to provide a general overview of our product and services. Availability of benefits, amounts, options and discounts may vary by state. Only the insurance policy can give actual coverage amounts, terms, conditions, limitations and exclusions. Refer also to the Outline of Coverage. This policy is guaranteed renewable for life and is intended to be federally tax-qualified as defined by the Internal Revenue Code of 1986, §7702B(b). Applicants are required to provide medical information. Premiums may increase. There is a 67 day grace period for premium payments. This is an insurance solicitation. An agent may contact you. </a:t>
            </a:r>
          </a:p>
          <a:p>
            <a:pPr marL="0" indent="0" algn="just">
              <a:buNone/>
            </a:pPr>
            <a:endParaRPr lang="en-US" sz="1000" dirty="0"/>
          </a:p>
          <a:p>
            <a:r>
              <a:rPr lang="en-US" sz="1550" dirty="0">
                <a:solidFill>
                  <a:schemeClr val="tx1">
                    <a:lumMod val="50000"/>
                    <a:lumOff val="50000"/>
                  </a:schemeClr>
                </a:solidFill>
              </a:rPr>
              <a:t>Information in this presentation appears in the following LifeSecure long term care insurance advertising materials: </a:t>
            </a:r>
          </a:p>
          <a:p>
            <a:pPr marL="0" indent="0">
              <a:buNone/>
              <a:tabLst>
                <a:tab pos="342900" algn="l"/>
              </a:tabLst>
            </a:pPr>
            <a:r>
              <a:rPr lang="en-US" sz="1550" dirty="0">
                <a:solidFill>
                  <a:schemeClr val="tx1">
                    <a:lumMod val="50000"/>
                    <a:lumOff val="50000"/>
                  </a:schemeClr>
                </a:solidFill>
              </a:rPr>
              <a:t>	ICC17-LS-LTC-0307; LS-LTC-0307 ST; ICC17-LS-LTC-0300; LS-LTC-0300 ST</a:t>
            </a:r>
          </a:p>
          <a:p>
            <a:pPr marL="0" indent="0">
              <a:buNone/>
            </a:pPr>
            <a:endParaRPr lang="en-US" sz="1000" dirty="0">
              <a:solidFill>
                <a:schemeClr val="tx1">
                  <a:lumMod val="50000"/>
                  <a:lumOff val="50000"/>
                </a:schemeClr>
              </a:solidFill>
            </a:endParaRPr>
          </a:p>
          <a:p>
            <a:pPr algn="just"/>
            <a:r>
              <a:rPr lang="en-US" sz="1550" dirty="0">
                <a:solidFill>
                  <a:schemeClr val="tx1">
                    <a:lumMod val="50000"/>
                    <a:lumOff val="50000"/>
                  </a:schemeClr>
                </a:solidFill>
              </a:rPr>
              <a:t>Policy Form Series: ICC17-LS-LTC-0006; LS-LTC-0006</a:t>
            </a:r>
          </a:p>
        </p:txBody>
      </p:sp>
      <p:sp>
        <p:nvSpPr>
          <p:cNvPr id="4" name="Slide Number Placeholder 3">
            <a:extLst>
              <a:ext uri="{FF2B5EF4-FFF2-40B4-BE49-F238E27FC236}">
                <a16:creationId xmlns:a16="http://schemas.microsoft.com/office/drawing/2014/main" id="{131D0E19-C9CB-4859-BEA7-BE8D0B1537E6}"/>
              </a:ext>
            </a:extLst>
          </p:cNvPr>
          <p:cNvSpPr>
            <a:spLocks noGrp="1"/>
          </p:cNvSpPr>
          <p:nvPr>
            <p:ph type="sldNum" sz="quarter" idx="4"/>
          </p:nvPr>
        </p:nvSpPr>
        <p:spPr/>
        <p:txBody>
          <a:bodyPr/>
          <a:lstStyle/>
          <a:p>
            <a:fld id="{656ED98B-D76A-451A-9241-395F13F85772}" type="slidenum">
              <a:rPr lang="en-US" smtClean="0"/>
              <a:pPr/>
              <a:t>26</a:t>
            </a:fld>
            <a:endParaRPr lang="en-US" dirty="0"/>
          </a:p>
        </p:txBody>
      </p:sp>
      <p:cxnSp>
        <p:nvCxnSpPr>
          <p:cNvPr id="6" name="Straight Connector 5">
            <a:extLst>
              <a:ext uri="{FF2B5EF4-FFF2-40B4-BE49-F238E27FC236}">
                <a16:creationId xmlns:a16="http://schemas.microsoft.com/office/drawing/2014/main" id="{7FC5D707-0C8A-40CD-A1BF-41727BDEC2D9}"/>
              </a:ext>
            </a:extLst>
          </p:cNvPr>
          <p:cNvCxnSpPr/>
          <p:nvPr/>
        </p:nvCxnSpPr>
        <p:spPr>
          <a:xfrm>
            <a:off x="239712" y="3958737"/>
            <a:ext cx="8664575"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3183193C-2AF3-4051-A43A-9BEDDF22FD15}"/>
              </a:ext>
            </a:extLst>
          </p:cNvPr>
          <p:cNvSpPr>
            <a:spLocks noGrp="1"/>
          </p:cNvSpPr>
          <p:nvPr>
            <p:ph type="ctrTitle"/>
          </p:nvPr>
        </p:nvSpPr>
        <p:spPr>
          <a:xfrm>
            <a:off x="250771" y="705384"/>
            <a:ext cx="8300736" cy="442362"/>
          </a:xfrm>
        </p:spPr>
        <p:txBody>
          <a:bodyPr/>
          <a:lstStyle/>
          <a:p>
            <a:pPr algn="ctr"/>
            <a:r>
              <a:rPr lang="en-US" dirty="0"/>
              <a:t>YourLifeSecure.com</a:t>
            </a:r>
          </a:p>
        </p:txBody>
      </p:sp>
    </p:spTree>
    <p:extLst>
      <p:ext uri="{BB962C8B-B14F-4D97-AF65-F5344CB8AC3E}">
        <p14:creationId xmlns:p14="http://schemas.microsoft.com/office/powerpoint/2010/main" val="3723946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Long Term Care can be provided… </a:t>
            </a:r>
          </a:p>
        </p:txBody>
      </p:sp>
      <p:sp>
        <p:nvSpPr>
          <p:cNvPr id="4" name="Slide Number Placeholder 3"/>
          <p:cNvSpPr>
            <a:spLocks noGrp="1"/>
          </p:cNvSpPr>
          <p:nvPr>
            <p:ph type="sldNum" sz="quarter" idx="4"/>
          </p:nvPr>
        </p:nvSpPr>
        <p:spPr/>
        <p:txBody>
          <a:bodyPr/>
          <a:lstStyle/>
          <a:p>
            <a:fld id="{656ED98B-D76A-451A-9241-395F13F85772}" type="slidenum">
              <a:rPr lang="en-US" smtClean="0"/>
              <a:pPr/>
              <a:t>3</a:t>
            </a:fld>
            <a:endParaRPr lang="en-US" dirty="0"/>
          </a:p>
        </p:txBody>
      </p:sp>
      <p:pic>
        <p:nvPicPr>
          <p:cNvPr id="14" name="Content Placeholder 13">
            <a:extLst>
              <a:ext uri="{FF2B5EF4-FFF2-40B4-BE49-F238E27FC236}">
                <a16:creationId xmlns:a16="http://schemas.microsoft.com/office/drawing/2014/main" id="{43F16895-AA8F-4964-8F36-5261D3F41002}"/>
              </a:ext>
            </a:extLst>
          </p:cNvPr>
          <p:cNvPicPr>
            <a:picLocks noGrp="1" noChangeAspect="1"/>
          </p:cNvPicPr>
          <p:nvPr>
            <p:ph sz="quarter" idx="10"/>
          </p:nvPr>
        </p:nvPicPr>
        <p:blipFill>
          <a:blip r:embed="rId2"/>
          <a:stretch>
            <a:fillRect/>
          </a:stretch>
        </p:blipFill>
        <p:spPr>
          <a:xfrm>
            <a:off x="1485110" y="1926453"/>
            <a:ext cx="6213850" cy="1447061"/>
          </a:xfrm>
          <a:prstGeom prst="rect">
            <a:avLst/>
          </a:prstGeom>
        </p:spPr>
      </p:pic>
      <p:pic>
        <p:nvPicPr>
          <p:cNvPr id="15" name="Picture 14">
            <a:extLst>
              <a:ext uri="{FF2B5EF4-FFF2-40B4-BE49-F238E27FC236}">
                <a16:creationId xmlns:a16="http://schemas.microsoft.com/office/drawing/2014/main" id="{38ED224C-7C86-4134-A309-5E0D75C3D7D2}"/>
              </a:ext>
            </a:extLst>
          </p:cNvPr>
          <p:cNvPicPr>
            <a:picLocks noChangeAspect="1"/>
          </p:cNvPicPr>
          <p:nvPr/>
        </p:nvPicPr>
        <p:blipFill>
          <a:blip r:embed="rId3"/>
          <a:stretch>
            <a:fillRect/>
          </a:stretch>
        </p:blipFill>
        <p:spPr>
          <a:xfrm>
            <a:off x="670032" y="3737499"/>
            <a:ext cx="7461914" cy="2244329"/>
          </a:xfrm>
          <a:prstGeom prst="rect">
            <a:avLst/>
          </a:prstGeom>
        </p:spPr>
      </p:pic>
    </p:spTree>
    <p:extLst>
      <p:ext uri="{BB962C8B-B14F-4D97-AF65-F5344CB8AC3E}">
        <p14:creationId xmlns:p14="http://schemas.microsoft.com/office/powerpoint/2010/main" val="906858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Long Term Care vs. Medical Insurance </a:t>
            </a:r>
          </a:p>
        </p:txBody>
      </p:sp>
      <p:pic>
        <p:nvPicPr>
          <p:cNvPr id="2" name="Content Placeholder 1">
            <a:extLst>
              <a:ext uri="{FF2B5EF4-FFF2-40B4-BE49-F238E27FC236}">
                <a16:creationId xmlns:a16="http://schemas.microsoft.com/office/drawing/2014/main" id="{2F113C53-A6F4-4671-8BB6-87ACF97C25EC}"/>
              </a:ext>
            </a:extLst>
          </p:cNvPr>
          <p:cNvPicPr>
            <a:picLocks noGrp="1" noChangeAspect="1"/>
          </p:cNvPicPr>
          <p:nvPr>
            <p:ph sz="quarter" idx="10"/>
          </p:nvPr>
        </p:nvPicPr>
        <p:blipFill>
          <a:blip r:embed="rId2"/>
          <a:stretch>
            <a:fillRect/>
          </a:stretch>
        </p:blipFill>
        <p:spPr>
          <a:xfrm>
            <a:off x="1722268" y="1553659"/>
            <a:ext cx="5863481" cy="4847144"/>
          </a:xfrm>
          <a:prstGeom prst="rect">
            <a:avLst/>
          </a:prstGeom>
        </p:spPr>
      </p:pic>
      <p:sp>
        <p:nvSpPr>
          <p:cNvPr id="4" name="Slide Number Placeholder 3"/>
          <p:cNvSpPr>
            <a:spLocks noGrp="1"/>
          </p:cNvSpPr>
          <p:nvPr>
            <p:ph type="sldNum" sz="quarter" idx="4"/>
          </p:nvPr>
        </p:nvSpPr>
        <p:spPr/>
        <p:txBody>
          <a:bodyPr/>
          <a:lstStyle/>
          <a:p>
            <a:fld id="{656ED98B-D76A-451A-9241-395F13F85772}" type="slidenum">
              <a:rPr lang="en-US" smtClean="0"/>
              <a:pPr/>
              <a:t>4</a:t>
            </a:fld>
            <a:endParaRPr lang="en-US" dirty="0"/>
          </a:p>
        </p:txBody>
      </p:sp>
    </p:spTree>
    <p:extLst>
      <p:ext uri="{BB962C8B-B14F-4D97-AF65-F5344CB8AC3E}">
        <p14:creationId xmlns:p14="http://schemas.microsoft.com/office/powerpoint/2010/main" val="882341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Long Term Care vs. Medical Insurance (cont’d) </a:t>
            </a:r>
          </a:p>
        </p:txBody>
      </p:sp>
      <p:sp>
        <p:nvSpPr>
          <p:cNvPr id="4" name="Slide Number Placeholder 3"/>
          <p:cNvSpPr>
            <a:spLocks noGrp="1"/>
          </p:cNvSpPr>
          <p:nvPr>
            <p:ph type="sldNum" sz="quarter" idx="4"/>
          </p:nvPr>
        </p:nvSpPr>
        <p:spPr/>
        <p:txBody>
          <a:bodyPr/>
          <a:lstStyle/>
          <a:p>
            <a:fld id="{656ED98B-D76A-451A-9241-395F13F85772}" type="slidenum">
              <a:rPr lang="en-US" smtClean="0"/>
              <a:pPr/>
              <a:t>5</a:t>
            </a:fld>
            <a:endParaRPr lang="en-US" dirty="0"/>
          </a:p>
        </p:txBody>
      </p:sp>
      <p:pic>
        <p:nvPicPr>
          <p:cNvPr id="7" name="Content Placeholder 6">
            <a:extLst>
              <a:ext uri="{FF2B5EF4-FFF2-40B4-BE49-F238E27FC236}">
                <a16:creationId xmlns:a16="http://schemas.microsoft.com/office/drawing/2014/main" id="{A918AB4E-C20E-4E78-82F4-39F423DE0B04}"/>
              </a:ext>
            </a:extLst>
          </p:cNvPr>
          <p:cNvPicPr>
            <a:picLocks noGrp="1" noChangeAspect="1"/>
          </p:cNvPicPr>
          <p:nvPr>
            <p:ph sz="quarter" idx="10"/>
          </p:nvPr>
        </p:nvPicPr>
        <p:blipFill>
          <a:blip r:embed="rId2"/>
          <a:stretch>
            <a:fillRect/>
          </a:stretch>
        </p:blipFill>
        <p:spPr>
          <a:xfrm>
            <a:off x="1893200" y="1507258"/>
            <a:ext cx="5318085" cy="4787883"/>
          </a:xfrm>
          <a:prstGeom prst="rect">
            <a:avLst/>
          </a:prstGeom>
        </p:spPr>
      </p:pic>
    </p:spTree>
    <p:extLst>
      <p:ext uri="{BB962C8B-B14F-4D97-AF65-F5344CB8AC3E}">
        <p14:creationId xmlns:p14="http://schemas.microsoft.com/office/powerpoint/2010/main" val="1405371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It’s important to plan ahead</a:t>
            </a:r>
          </a:p>
        </p:txBody>
      </p:sp>
      <p:sp>
        <p:nvSpPr>
          <p:cNvPr id="6" name="Content Placeholder 5"/>
          <p:cNvSpPr>
            <a:spLocks noGrp="1"/>
          </p:cNvSpPr>
          <p:nvPr>
            <p:ph sz="quarter" idx="10"/>
          </p:nvPr>
        </p:nvSpPr>
        <p:spPr/>
        <p:txBody>
          <a:bodyPr/>
          <a:lstStyle/>
          <a:p>
            <a:pPr marL="0" indent="0">
              <a:buNone/>
            </a:pPr>
            <a:endParaRPr lang="en-US" dirty="0"/>
          </a:p>
          <a:p>
            <a:pPr marL="0" indent="0">
              <a:buNone/>
            </a:pPr>
            <a:r>
              <a:rPr lang="en-US" b="1" dirty="0">
                <a:solidFill>
                  <a:schemeClr val="tx1">
                    <a:lumMod val="50000"/>
                    <a:lumOff val="50000"/>
                  </a:schemeClr>
                </a:solidFill>
              </a:rPr>
              <a:t>Will you need long term care? </a:t>
            </a:r>
          </a:p>
          <a:p>
            <a:pPr marL="0" indent="0">
              <a:buNone/>
            </a:pPr>
            <a:r>
              <a:rPr lang="en-US" i="1" dirty="0">
                <a:solidFill>
                  <a:schemeClr val="tx1">
                    <a:lumMod val="50000"/>
                    <a:lumOff val="50000"/>
                  </a:schemeClr>
                </a:solidFill>
              </a:rPr>
              <a:t>Your chances may be more likely than you think. </a:t>
            </a:r>
          </a:p>
          <a:p>
            <a:pPr marL="0" indent="0">
              <a:buNone/>
            </a:pPr>
            <a:endParaRPr lang="en-US" dirty="0">
              <a:solidFill>
                <a:schemeClr val="tx1">
                  <a:lumMod val="50000"/>
                  <a:lumOff val="50000"/>
                </a:schemeClr>
              </a:solidFill>
            </a:endParaRPr>
          </a:p>
          <a:p>
            <a:r>
              <a:rPr lang="en-US" dirty="0">
                <a:solidFill>
                  <a:schemeClr val="tx1">
                    <a:lumMod val="50000"/>
                    <a:lumOff val="50000"/>
                  </a:schemeClr>
                </a:solidFill>
              </a:rPr>
              <a:t>About 6 million Americans age 65</a:t>
            </a:r>
            <a:r>
              <a:rPr lang="en-US" baseline="30000" dirty="0">
                <a:solidFill>
                  <a:schemeClr val="tx1">
                    <a:lumMod val="50000"/>
                    <a:lumOff val="50000"/>
                  </a:schemeClr>
                </a:solidFill>
              </a:rPr>
              <a:t>+</a:t>
            </a:r>
            <a:r>
              <a:rPr lang="en-US" dirty="0">
                <a:solidFill>
                  <a:schemeClr val="tx1">
                    <a:lumMod val="50000"/>
                    <a:lumOff val="50000"/>
                  </a:schemeClr>
                </a:solidFill>
              </a:rPr>
              <a:t> require help with at least two activities of daily living for ninety days or more, or have a severe cognitive impairment.</a:t>
            </a:r>
            <a:r>
              <a:rPr lang="en-US" baseline="24000" dirty="0">
                <a:solidFill>
                  <a:schemeClr val="tx1">
                    <a:lumMod val="50000"/>
                    <a:lumOff val="50000"/>
                  </a:schemeClr>
                </a:solidFill>
              </a:rPr>
              <a:t>1 </a:t>
            </a:r>
          </a:p>
          <a:p>
            <a:pPr marL="0" indent="0">
              <a:buNone/>
            </a:pPr>
            <a:endParaRPr lang="en-US" dirty="0"/>
          </a:p>
          <a:p>
            <a:pPr marL="0" indent="0">
              <a:buNone/>
            </a:pPr>
            <a:endParaRPr lang="en-US" dirty="0"/>
          </a:p>
          <a:p>
            <a:pPr marL="0" indent="0" algn="just">
              <a:buNone/>
            </a:pPr>
            <a:r>
              <a:rPr lang="en-US" sz="1600" baseline="30000" dirty="0">
                <a:solidFill>
                  <a:schemeClr val="tx1">
                    <a:lumMod val="50000"/>
                    <a:lumOff val="50000"/>
                  </a:schemeClr>
                </a:solidFill>
              </a:rPr>
              <a:t>1 </a:t>
            </a:r>
            <a:r>
              <a:rPr lang="en-US" sz="1600" dirty="0">
                <a:solidFill>
                  <a:schemeClr val="tx1">
                    <a:lumMod val="50000"/>
                    <a:lumOff val="50000"/>
                  </a:schemeClr>
                </a:solidFill>
              </a:rPr>
              <a:t>Health Affairs, Financing Long-Term Services and Supports: Options Reflect Trade-Offs For Older Americans and Federal Spending, November 2015</a:t>
            </a:r>
          </a:p>
        </p:txBody>
      </p:sp>
      <p:sp>
        <p:nvSpPr>
          <p:cNvPr id="4" name="Slide Number Placeholder 3"/>
          <p:cNvSpPr>
            <a:spLocks noGrp="1"/>
          </p:cNvSpPr>
          <p:nvPr>
            <p:ph type="sldNum" sz="quarter" idx="4"/>
          </p:nvPr>
        </p:nvSpPr>
        <p:spPr/>
        <p:txBody>
          <a:bodyPr/>
          <a:lstStyle/>
          <a:p>
            <a:fld id="{656ED98B-D76A-451A-9241-395F13F85772}" type="slidenum">
              <a:rPr lang="en-US" smtClean="0"/>
              <a:pPr/>
              <a:t>6</a:t>
            </a:fld>
            <a:endParaRPr lang="en-US" dirty="0"/>
          </a:p>
        </p:txBody>
      </p:sp>
    </p:spTree>
    <p:extLst>
      <p:ext uri="{BB962C8B-B14F-4D97-AF65-F5344CB8AC3E}">
        <p14:creationId xmlns:p14="http://schemas.microsoft.com/office/powerpoint/2010/main" val="1140352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C022F-B0F8-4397-A07F-C5E20AEEFB3A}"/>
              </a:ext>
            </a:extLst>
          </p:cNvPr>
          <p:cNvSpPr>
            <a:spLocks noGrp="1"/>
          </p:cNvSpPr>
          <p:nvPr>
            <p:ph type="ctrTitle"/>
          </p:nvPr>
        </p:nvSpPr>
        <p:spPr/>
        <p:txBody>
          <a:bodyPr/>
          <a:lstStyle/>
          <a:p>
            <a:r>
              <a:rPr lang="en-US" dirty="0"/>
              <a:t>Most people aren’t planning ahead </a:t>
            </a:r>
          </a:p>
        </p:txBody>
      </p:sp>
      <p:pic>
        <p:nvPicPr>
          <p:cNvPr id="6" name="Content Placeholder 5">
            <a:extLst>
              <a:ext uri="{FF2B5EF4-FFF2-40B4-BE49-F238E27FC236}">
                <a16:creationId xmlns:a16="http://schemas.microsoft.com/office/drawing/2014/main" id="{ADBA5CD5-A32D-43D5-9A27-918DD8D8E571}"/>
              </a:ext>
            </a:extLst>
          </p:cNvPr>
          <p:cNvPicPr>
            <a:picLocks noGrp="1" noChangeAspect="1"/>
          </p:cNvPicPr>
          <p:nvPr>
            <p:ph sz="quarter" idx="10"/>
          </p:nvPr>
        </p:nvPicPr>
        <p:blipFill>
          <a:blip r:embed="rId2"/>
          <a:stretch>
            <a:fillRect/>
          </a:stretch>
        </p:blipFill>
        <p:spPr>
          <a:xfrm>
            <a:off x="248586" y="1466071"/>
            <a:ext cx="8336935" cy="3588506"/>
          </a:xfrm>
          <a:prstGeom prst="rect">
            <a:avLst/>
          </a:prstGeom>
        </p:spPr>
      </p:pic>
      <p:sp>
        <p:nvSpPr>
          <p:cNvPr id="4" name="Slide Number Placeholder 3">
            <a:extLst>
              <a:ext uri="{FF2B5EF4-FFF2-40B4-BE49-F238E27FC236}">
                <a16:creationId xmlns:a16="http://schemas.microsoft.com/office/drawing/2014/main" id="{F8027EBE-1FFF-4944-B279-BB486BD2527D}"/>
              </a:ext>
            </a:extLst>
          </p:cNvPr>
          <p:cNvSpPr>
            <a:spLocks noGrp="1"/>
          </p:cNvSpPr>
          <p:nvPr>
            <p:ph type="sldNum" sz="quarter" idx="4"/>
          </p:nvPr>
        </p:nvSpPr>
        <p:spPr/>
        <p:txBody>
          <a:bodyPr/>
          <a:lstStyle/>
          <a:p>
            <a:fld id="{656ED98B-D76A-451A-9241-395F13F85772}" type="slidenum">
              <a:rPr lang="en-US" smtClean="0"/>
              <a:pPr/>
              <a:t>7</a:t>
            </a:fld>
            <a:endParaRPr lang="en-US" dirty="0"/>
          </a:p>
        </p:txBody>
      </p:sp>
      <p:sp>
        <p:nvSpPr>
          <p:cNvPr id="8" name="Rectangle 7">
            <a:extLst>
              <a:ext uri="{FF2B5EF4-FFF2-40B4-BE49-F238E27FC236}">
                <a16:creationId xmlns:a16="http://schemas.microsoft.com/office/drawing/2014/main" id="{D6DC928F-0FDE-4585-AE1E-52DEE7289634}"/>
              </a:ext>
            </a:extLst>
          </p:cNvPr>
          <p:cNvSpPr/>
          <p:nvPr/>
        </p:nvSpPr>
        <p:spPr>
          <a:xfrm>
            <a:off x="62144" y="5402376"/>
            <a:ext cx="8365254" cy="877163"/>
          </a:xfrm>
          <a:prstGeom prst="rect">
            <a:avLst/>
          </a:prstGeom>
        </p:spPr>
        <p:txBody>
          <a:bodyPr wrap="square">
            <a:spAutoFit/>
          </a:bodyPr>
          <a:lstStyle/>
          <a:p>
            <a:pPr lvl="1" algn="just"/>
            <a:r>
              <a:rPr lang="en-US" sz="1600" baseline="30000" dirty="0">
                <a:solidFill>
                  <a:schemeClr val="tx1">
                    <a:lumMod val="50000"/>
                    <a:lumOff val="50000"/>
                  </a:schemeClr>
                </a:solidFill>
                <a:latin typeface="Arial" panose="020B0604020202020204" pitchFamily="34" charset="0"/>
                <a:cs typeface="Arial" panose="020B0604020202020204" pitchFamily="34" charset="0"/>
              </a:rPr>
              <a:t>2</a:t>
            </a:r>
            <a:r>
              <a:rPr lang="en-US" sz="1600" dirty="0">
                <a:solidFill>
                  <a:schemeClr val="tx1">
                    <a:lumMod val="50000"/>
                    <a:lumOff val="50000"/>
                  </a:schemeClr>
                </a:solidFill>
                <a:latin typeface="Arial" panose="020B0604020202020204" pitchFamily="34" charset="0"/>
                <a:cs typeface="Arial" panose="020B0604020202020204" pitchFamily="34" charset="0"/>
              </a:rPr>
              <a:t> LIMRA and Life Happens. 2017 Insurance Barometer Study. Windsor, CT. </a:t>
            </a:r>
          </a:p>
          <a:p>
            <a:pPr lvl="1" algn="just"/>
            <a:endParaRPr lang="en-US" sz="300" dirty="0">
              <a:solidFill>
                <a:schemeClr val="tx1">
                  <a:lumMod val="50000"/>
                  <a:lumOff val="50000"/>
                </a:schemeClr>
              </a:solidFill>
              <a:latin typeface="Arial" panose="020B0604020202020204" pitchFamily="34" charset="0"/>
              <a:cs typeface="Arial" panose="020B0604020202020204" pitchFamily="34" charset="0"/>
            </a:endParaRPr>
          </a:p>
          <a:p>
            <a:pPr lvl="1" algn="just"/>
            <a:r>
              <a:rPr lang="en-US" sz="1600" baseline="30000" dirty="0">
                <a:solidFill>
                  <a:schemeClr val="tx1">
                    <a:lumMod val="50000"/>
                    <a:lumOff val="50000"/>
                  </a:schemeClr>
                </a:solidFill>
                <a:latin typeface="Arial" panose="020B0604020202020204" pitchFamily="34" charset="0"/>
                <a:cs typeface="Arial" panose="020B0604020202020204" pitchFamily="34" charset="0"/>
              </a:rPr>
              <a:t>3</a:t>
            </a:r>
            <a:r>
              <a:rPr lang="en-US" sz="1600" dirty="0">
                <a:solidFill>
                  <a:schemeClr val="tx1">
                    <a:lumMod val="50000"/>
                    <a:lumOff val="50000"/>
                  </a:schemeClr>
                </a:solidFill>
                <a:latin typeface="Arial" panose="020B0604020202020204" pitchFamily="34" charset="0"/>
                <a:cs typeface="Arial" panose="020B0604020202020204" pitchFamily="34" charset="0"/>
              </a:rPr>
              <a:t> Associated Press-NORC Center for Public Affairs Research. Long-Term Care in America: Expectations and Preferences for Care and Caregiving. Chicago, IL. 2016</a:t>
            </a:r>
          </a:p>
        </p:txBody>
      </p:sp>
    </p:spTree>
    <p:extLst>
      <p:ext uri="{BB962C8B-B14F-4D97-AF65-F5344CB8AC3E}">
        <p14:creationId xmlns:p14="http://schemas.microsoft.com/office/powerpoint/2010/main" val="3452295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54193-4376-443C-B27E-F6982B92F73E}"/>
              </a:ext>
            </a:extLst>
          </p:cNvPr>
          <p:cNvSpPr>
            <a:spLocks noGrp="1"/>
          </p:cNvSpPr>
          <p:nvPr>
            <p:ph type="ctrTitle"/>
          </p:nvPr>
        </p:nvSpPr>
        <p:spPr>
          <a:xfrm>
            <a:off x="250825" y="363171"/>
            <a:ext cx="8300736" cy="442362"/>
          </a:xfrm>
        </p:spPr>
        <p:txBody>
          <a:bodyPr/>
          <a:lstStyle/>
          <a:p>
            <a:r>
              <a:rPr lang="en-US" dirty="0"/>
              <a:t>Planning for long term care might be easier than you think</a:t>
            </a:r>
          </a:p>
        </p:txBody>
      </p:sp>
      <p:sp>
        <p:nvSpPr>
          <p:cNvPr id="3" name="Content Placeholder 2">
            <a:extLst>
              <a:ext uri="{FF2B5EF4-FFF2-40B4-BE49-F238E27FC236}">
                <a16:creationId xmlns:a16="http://schemas.microsoft.com/office/drawing/2014/main" id="{3514243F-269A-4BB7-A65F-EE563DD7F3CE}"/>
              </a:ext>
            </a:extLst>
          </p:cNvPr>
          <p:cNvSpPr>
            <a:spLocks noGrp="1"/>
          </p:cNvSpPr>
          <p:nvPr>
            <p:ph sz="quarter" idx="10"/>
          </p:nvPr>
        </p:nvSpPr>
        <p:spPr/>
        <p:txBody>
          <a:bodyPr/>
          <a:lstStyle/>
          <a:p>
            <a:pPr marL="0" indent="0">
              <a:buNone/>
            </a:pPr>
            <a:endParaRPr lang="en-US" dirty="0">
              <a:solidFill>
                <a:schemeClr val="tx1">
                  <a:lumMod val="50000"/>
                  <a:lumOff val="50000"/>
                </a:schemeClr>
              </a:solidFill>
            </a:endParaRPr>
          </a:p>
          <a:p>
            <a:pPr marL="0" indent="0">
              <a:buNone/>
            </a:pPr>
            <a:r>
              <a:rPr lang="en-US" dirty="0">
                <a:solidFill>
                  <a:schemeClr val="tx1">
                    <a:lumMod val="50000"/>
                    <a:lumOff val="50000"/>
                  </a:schemeClr>
                </a:solidFill>
              </a:rPr>
              <a:t>You protect your home, your car and your health. But what about your savings and retirement? Many of us strive for financial security and plan for a comfortable retirement. But what if you could no longer take care of yourself? </a:t>
            </a:r>
          </a:p>
          <a:p>
            <a:pPr marL="0" indent="0">
              <a:buNone/>
            </a:pPr>
            <a:endParaRPr lang="en-US" dirty="0">
              <a:solidFill>
                <a:schemeClr val="tx1">
                  <a:lumMod val="50000"/>
                  <a:lumOff val="50000"/>
                </a:schemeClr>
              </a:solidFill>
            </a:endParaRPr>
          </a:p>
          <a:p>
            <a:pPr marL="0" indent="0">
              <a:buNone/>
            </a:pPr>
            <a:r>
              <a:rPr lang="en-US" dirty="0">
                <a:solidFill>
                  <a:schemeClr val="tx1">
                    <a:lumMod val="50000"/>
                    <a:lumOff val="50000"/>
                  </a:schemeClr>
                </a:solidFill>
              </a:rPr>
              <a:t>Relying on a relative or a friend for caregiving is certainly an option — especially for short periods of time. But if you needed personal care for weeks, months, or even years, it could be expensive for you and your family. </a:t>
            </a:r>
          </a:p>
        </p:txBody>
      </p:sp>
      <p:sp>
        <p:nvSpPr>
          <p:cNvPr id="4" name="Slide Number Placeholder 3">
            <a:extLst>
              <a:ext uri="{FF2B5EF4-FFF2-40B4-BE49-F238E27FC236}">
                <a16:creationId xmlns:a16="http://schemas.microsoft.com/office/drawing/2014/main" id="{508E720A-290E-4C5C-9CFC-4E8ADE18AE96}"/>
              </a:ext>
            </a:extLst>
          </p:cNvPr>
          <p:cNvSpPr>
            <a:spLocks noGrp="1"/>
          </p:cNvSpPr>
          <p:nvPr>
            <p:ph type="sldNum" sz="quarter" idx="4"/>
          </p:nvPr>
        </p:nvSpPr>
        <p:spPr/>
        <p:txBody>
          <a:bodyPr/>
          <a:lstStyle/>
          <a:p>
            <a:fld id="{656ED98B-D76A-451A-9241-395F13F85772}" type="slidenum">
              <a:rPr lang="en-US" smtClean="0"/>
              <a:pPr/>
              <a:t>8</a:t>
            </a:fld>
            <a:endParaRPr lang="en-US" dirty="0"/>
          </a:p>
        </p:txBody>
      </p:sp>
    </p:spTree>
    <p:extLst>
      <p:ext uri="{BB962C8B-B14F-4D97-AF65-F5344CB8AC3E}">
        <p14:creationId xmlns:p14="http://schemas.microsoft.com/office/powerpoint/2010/main" val="212266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8A373-8232-48C6-B80A-934A413B91D7}"/>
              </a:ext>
            </a:extLst>
          </p:cNvPr>
          <p:cNvSpPr>
            <a:spLocks noGrp="1"/>
          </p:cNvSpPr>
          <p:nvPr>
            <p:ph type="ctrTitle"/>
          </p:nvPr>
        </p:nvSpPr>
        <p:spPr>
          <a:xfrm>
            <a:off x="250771" y="354483"/>
            <a:ext cx="8300736" cy="529389"/>
          </a:xfrm>
        </p:spPr>
        <p:txBody>
          <a:bodyPr/>
          <a:lstStyle/>
          <a:p>
            <a:r>
              <a:rPr lang="en-US" dirty="0"/>
              <a:t>Planning for long term care might be easier than you think (cont’d)</a:t>
            </a:r>
          </a:p>
        </p:txBody>
      </p:sp>
      <p:sp>
        <p:nvSpPr>
          <p:cNvPr id="3" name="Content Placeholder 2">
            <a:extLst>
              <a:ext uri="{FF2B5EF4-FFF2-40B4-BE49-F238E27FC236}">
                <a16:creationId xmlns:a16="http://schemas.microsoft.com/office/drawing/2014/main" id="{86B04672-0E99-4478-87A6-43B466A5C4B3}"/>
              </a:ext>
            </a:extLst>
          </p:cNvPr>
          <p:cNvSpPr>
            <a:spLocks noGrp="1"/>
          </p:cNvSpPr>
          <p:nvPr>
            <p:ph sz="quarter" idx="10"/>
          </p:nvPr>
        </p:nvSpPr>
        <p:spPr/>
        <p:txBody>
          <a:bodyPr/>
          <a:lstStyle/>
          <a:p>
            <a:pPr marL="0" indent="0">
              <a:buNone/>
            </a:pPr>
            <a:endParaRPr lang="en-US" dirty="0">
              <a:solidFill>
                <a:schemeClr val="tx1">
                  <a:lumMod val="50000"/>
                  <a:lumOff val="50000"/>
                </a:schemeClr>
              </a:solidFill>
            </a:endParaRPr>
          </a:p>
          <a:p>
            <a:pPr marL="0" indent="0">
              <a:buNone/>
            </a:pPr>
            <a:r>
              <a:rPr lang="en-US" dirty="0">
                <a:solidFill>
                  <a:schemeClr val="tx1">
                    <a:lumMod val="50000"/>
                    <a:lumOff val="50000"/>
                  </a:schemeClr>
                </a:solidFill>
              </a:rPr>
              <a:t>Your financial plan was likely designed to help you save for years of retirement. </a:t>
            </a:r>
          </a:p>
          <a:p>
            <a:pPr marL="0" indent="0">
              <a:buNone/>
            </a:pPr>
            <a:endParaRPr lang="en-US" dirty="0">
              <a:solidFill>
                <a:schemeClr val="tx1">
                  <a:lumMod val="50000"/>
                  <a:lumOff val="50000"/>
                </a:schemeClr>
              </a:solidFill>
            </a:endParaRPr>
          </a:p>
          <a:p>
            <a:pPr marL="0" indent="0">
              <a:buNone/>
            </a:pPr>
            <a:r>
              <a:rPr lang="en-US" dirty="0">
                <a:solidFill>
                  <a:schemeClr val="tx1">
                    <a:lumMod val="50000"/>
                    <a:lumOff val="50000"/>
                  </a:schemeClr>
                </a:solidFill>
              </a:rPr>
              <a:t>To help protect your savings, consider how you might pay for long term care services should the need arise for you or your spouse/partner.</a:t>
            </a:r>
          </a:p>
          <a:p>
            <a:pPr marL="0" indent="0">
              <a:buNone/>
            </a:pPr>
            <a:endParaRPr lang="en-US" dirty="0">
              <a:solidFill>
                <a:schemeClr val="tx1">
                  <a:lumMod val="50000"/>
                  <a:lumOff val="50000"/>
                </a:schemeClr>
              </a:solidFill>
            </a:endParaRPr>
          </a:p>
          <a:p>
            <a:pPr marL="0" indent="0">
              <a:buNone/>
            </a:pPr>
            <a:endParaRPr lang="en-US"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584EC5D9-3AB7-402B-8F37-52A50094C260}"/>
              </a:ext>
            </a:extLst>
          </p:cNvPr>
          <p:cNvSpPr>
            <a:spLocks noGrp="1"/>
          </p:cNvSpPr>
          <p:nvPr>
            <p:ph type="sldNum" sz="quarter" idx="4"/>
          </p:nvPr>
        </p:nvSpPr>
        <p:spPr/>
        <p:txBody>
          <a:bodyPr/>
          <a:lstStyle/>
          <a:p>
            <a:fld id="{656ED98B-D76A-451A-9241-395F13F85772}" type="slidenum">
              <a:rPr lang="en-US" smtClean="0"/>
              <a:pPr/>
              <a:t>9</a:t>
            </a:fld>
            <a:endParaRPr lang="en-US" dirty="0"/>
          </a:p>
        </p:txBody>
      </p:sp>
      <p:pic>
        <p:nvPicPr>
          <p:cNvPr id="7" name="Picture 6">
            <a:extLst>
              <a:ext uri="{FF2B5EF4-FFF2-40B4-BE49-F238E27FC236}">
                <a16:creationId xmlns:a16="http://schemas.microsoft.com/office/drawing/2014/main" id="{DFEC5E12-88C4-4139-80B9-8606A4520E57}"/>
              </a:ext>
            </a:extLst>
          </p:cNvPr>
          <p:cNvPicPr>
            <a:picLocks noChangeAspect="1"/>
          </p:cNvPicPr>
          <p:nvPr/>
        </p:nvPicPr>
        <p:blipFill>
          <a:blip r:embed="rId2"/>
          <a:stretch>
            <a:fillRect/>
          </a:stretch>
        </p:blipFill>
        <p:spPr>
          <a:xfrm>
            <a:off x="968291" y="4300180"/>
            <a:ext cx="7047619" cy="1961905"/>
          </a:xfrm>
          <a:prstGeom prst="rect">
            <a:avLst/>
          </a:prstGeom>
        </p:spPr>
      </p:pic>
    </p:spTree>
    <p:extLst>
      <p:ext uri="{BB962C8B-B14F-4D97-AF65-F5344CB8AC3E}">
        <p14:creationId xmlns:p14="http://schemas.microsoft.com/office/powerpoint/2010/main" val="2999014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8F4BD3474E9A1B488B85A3CF2D5DFDB0" ma:contentTypeVersion="1" ma:contentTypeDescription="Create a new document." ma:contentTypeScope="" ma:versionID="e3d10e587d56ced3d1a49d5ba0a0774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4FEA6C-8D71-467E-8EBF-A110CE1335E6}">
  <ds:schemaRefs>
    <ds:schemaRef ds:uri="http://schemas.microsoft.com/sharepoint/events"/>
  </ds:schemaRefs>
</ds:datastoreItem>
</file>

<file path=customXml/itemProps2.xml><?xml version="1.0" encoding="utf-8"?>
<ds:datastoreItem xmlns:ds="http://schemas.openxmlformats.org/officeDocument/2006/customXml" ds:itemID="{BAAF1FB2-3149-419F-ACA0-45A34E6481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4CFD65C-7590-4029-AA1B-BA31707D6307}">
  <ds:schemaRefs>
    <ds:schemaRef ds:uri="http://purl.org/dc/elements/1.1/"/>
    <ds:schemaRef ds:uri="http://schemas.openxmlformats.org/package/2006/metadata/core-properties"/>
    <ds:schemaRef ds:uri="http://schemas.microsoft.com/office/2006/metadata/properties"/>
    <ds:schemaRef ds:uri="http://purl.org/dc/dcmitype/"/>
    <ds:schemaRef ds:uri="http://schemas.microsoft.com/office/infopath/2007/PartnerControls"/>
    <ds:schemaRef ds:uri="http://schemas.microsoft.com/office/2006/documentManagement/types"/>
    <ds:schemaRef ds:uri="http://www.w3.org/XML/1998/namespace"/>
    <ds:schemaRef ds:uri="http://purl.org/dc/terms/"/>
  </ds:schemaRefs>
</ds:datastoreItem>
</file>

<file path=customXml/itemProps4.xml><?xml version="1.0" encoding="utf-8"?>
<ds:datastoreItem xmlns:ds="http://schemas.openxmlformats.org/officeDocument/2006/customXml" ds:itemID="{838131BF-B69E-4563-B064-F36991B097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444</TotalTime>
  <Words>1886</Words>
  <Application>Microsoft Office PowerPoint</Application>
  <PresentationFormat>On-screen Show (4:3)</PresentationFormat>
  <Paragraphs>130</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Long Term Care Insurance </vt:lpstr>
      <vt:lpstr>What is Long Term Care (LTC)? </vt:lpstr>
      <vt:lpstr>Long Term Care can be provided… </vt:lpstr>
      <vt:lpstr>Long Term Care vs. Medical Insurance </vt:lpstr>
      <vt:lpstr>Long Term Care vs. Medical Insurance (cont’d) </vt:lpstr>
      <vt:lpstr>It’s important to plan ahead</vt:lpstr>
      <vt:lpstr>Most people aren’t planning ahead </vt:lpstr>
      <vt:lpstr>Planning for long term care might be easier than you think</vt:lpstr>
      <vt:lpstr>Planning for long term care might be easier than you think (cont’d)</vt:lpstr>
      <vt:lpstr>How much could long term care cost?</vt:lpstr>
      <vt:lpstr>Paying for Long Term Care</vt:lpstr>
      <vt:lpstr>How much coverage is enough?  It depends. </vt:lpstr>
      <vt:lpstr>How much coverage is enough?  It depends.                                                 (cont’d)</vt:lpstr>
      <vt:lpstr>How much coverage is enough?  It depends.                                                 (cont’d)</vt:lpstr>
      <vt:lpstr>When should you buy LTC insurance?</vt:lpstr>
      <vt:lpstr>About LifeSecure</vt:lpstr>
      <vt:lpstr>Plan-at-a-Glance  Long Term Care Insurance</vt:lpstr>
      <vt:lpstr>Standard Features (cont’d)</vt:lpstr>
      <vt:lpstr>Standard Features (cont’d)</vt:lpstr>
      <vt:lpstr>Benefit Eligibility</vt:lpstr>
      <vt:lpstr>Benefit Wait Period</vt:lpstr>
      <vt:lpstr>Waiver of Premium</vt:lpstr>
      <vt:lpstr>Spouse Discount</vt:lpstr>
      <vt:lpstr>Optional Benefit Riders</vt:lpstr>
      <vt:lpstr>Policy Limitations and Exclusions</vt:lpstr>
      <vt:lpstr>YourLifeSecure.com</vt:lpstr>
    </vt:vector>
  </TitlesOfParts>
  <Company>Octane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DeMay</dc:creator>
  <cp:lastModifiedBy>Sharon Starkey</cp:lastModifiedBy>
  <cp:revision>47</cp:revision>
  <dcterms:created xsi:type="dcterms:W3CDTF">2016-07-07T17:21:03Z</dcterms:created>
  <dcterms:modified xsi:type="dcterms:W3CDTF">2024-04-24T16:36:37Z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0x0101008F4BD3474E9A1B488B85A3CF2D5DFDB0</vt:lpwstr>
  </property>
  <property fmtid="{D5CDD505-2E9C-101B-9397-08002B2CF9AE}" pid="3" name="_dlc_DocIdItemGuid">
    <vt:lpwstr>5ab5c456-494e-4a3c-9b6a-02c271fd26ad</vt:lpwstr>
  </property>
  <property fmtid="{D5CDD505-2E9C-101B-9397-08002B2CF9AE}" pid="4" name="_dlc_DocId">
    <vt:lpwstr>CS73TQCHTS6V-1090203195-37</vt:lpwstr>
  </property>
  <property fmtid="{D5CDD505-2E9C-101B-9397-08002B2CF9AE}" pid="5" name="_dlc_DocIdUrl">
    <vt:lpwstr>http://sharepoint/Marketing/_layouts/15/DocIdRedir.aspx?ID=CS73TQCHTS6V-1090203195-37, CS73TQCHTS6V-1090203195-37</vt:lpwstr>
  </property>
</Properties>
</file>