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81" r:id="rId6"/>
    <p:sldMasterId id="2147483686" r:id="rId7"/>
  </p:sldMasterIdLst>
  <p:notesMasterIdLst>
    <p:notesMasterId r:id="rId28"/>
  </p:notesMasterIdLst>
  <p:handoutMasterIdLst>
    <p:handoutMasterId r:id="rId29"/>
  </p:handoutMasterIdLst>
  <p:sldIdLst>
    <p:sldId id="257" r:id="rId8"/>
    <p:sldId id="310" r:id="rId9"/>
    <p:sldId id="507" r:id="rId10"/>
    <p:sldId id="504" r:id="rId11"/>
    <p:sldId id="343" r:id="rId12"/>
    <p:sldId id="316" r:id="rId13"/>
    <p:sldId id="415" r:id="rId14"/>
    <p:sldId id="11336" r:id="rId15"/>
    <p:sldId id="11325" r:id="rId16"/>
    <p:sldId id="495" r:id="rId17"/>
    <p:sldId id="496" r:id="rId18"/>
    <p:sldId id="11324" r:id="rId19"/>
    <p:sldId id="11337" r:id="rId20"/>
    <p:sldId id="11338" r:id="rId21"/>
    <p:sldId id="443" r:id="rId22"/>
    <p:sldId id="498" r:id="rId23"/>
    <p:sldId id="342" r:id="rId24"/>
    <p:sldId id="317" r:id="rId25"/>
    <p:sldId id="506" r:id="rId26"/>
    <p:sldId id="403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Gilbert" initials="MG" lastIdx="1" clrIdx="0">
    <p:extLst>
      <p:ext uri="{19B8F6BF-5375-455C-9EA6-DF929625EA0E}">
        <p15:presenceInfo xmlns:p15="http://schemas.microsoft.com/office/powerpoint/2012/main" userId="S::mgilbert@yourlifesecure.com::4591674b-f122-40ea-a31b-1f3a3f03192f" providerId="AD"/>
      </p:ext>
    </p:extLst>
  </p:cmAuthor>
  <p:cmAuthor id="2" name="Lynda Roberts" initials="LR" lastIdx="4" clrIdx="1">
    <p:extLst>
      <p:ext uri="{19B8F6BF-5375-455C-9EA6-DF929625EA0E}">
        <p15:presenceInfo xmlns:p15="http://schemas.microsoft.com/office/powerpoint/2012/main" userId="S::lroberts@yourlifesecure.com::fc7b211f-1b9c-43e8-9636-100060a18e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BD52"/>
    <a:srgbClr val="80B341"/>
    <a:srgbClr val="4D4D4C"/>
    <a:srgbClr val="16B3CD"/>
    <a:srgbClr val="00CCFF"/>
    <a:srgbClr val="0F798B"/>
    <a:srgbClr val="60DAEE"/>
    <a:srgbClr val="0E7A8C"/>
    <a:srgbClr val="1298AE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3333" autoAdjust="0"/>
  </p:normalViewPr>
  <p:slideViewPr>
    <p:cSldViewPr>
      <p:cViewPr varScale="1">
        <p:scale>
          <a:sx n="113" d="100"/>
          <a:sy n="113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>
      <p:cViewPr varScale="1">
        <p:scale>
          <a:sx n="51" d="100"/>
          <a:sy n="51" d="100"/>
        </p:scale>
        <p:origin x="28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FDFCA8-4E4A-4FB0-B6FB-48234DBCE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8F8CED-9DBE-476E-8EAC-A04345AC5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23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AF6A4A-006F-4368-B3FB-D92F83245F12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F65D0B-DB72-4961-980D-9CD66AC76C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4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Click the image to launch a YouTube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lIns="88134" tIns="44068" rIns="88134" bIns="44068"/>
          <a:lstStyle/>
          <a:p>
            <a:fld id="{D77A5FB2-64DA-48EB-86D0-C60E2CED9CC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lIns="88134" tIns="44068" rIns="88134" bIns="44068"/>
          <a:lstStyle/>
          <a:p>
            <a:r>
              <a:rPr lang="en-US" dirty="0">
                <a:solidFill>
                  <a:prstClr val="black"/>
                </a:solidFill>
              </a:rPr>
              <a:t>LifeSecure Ancillary Products: Personal Accident &amp; Hospital Indemnity</a:t>
            </a:r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2844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lIns="88134" tIns="44068" rIns="88134" bIns="44068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83268-4D44-48C2-9D78-EF2631C74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6172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lIns="88134" tIns="44068" rIns="88134" bIns="44068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83268-4D44-48C2-9D78-EF2631C74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2514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lIns="88134" tIns="44068" rIns="88134" bIns="44068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83268-4D44-48C2-9D78-EF2631C74D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3037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7800A-3B8A-4D14-8A99-2821BDDFBD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416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7009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Call back to the 3 questions at the beginning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5866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600" y="233013"/>
            <a:ext cx="8686800" cy="3200400"/>
          </a:xfrm>
          <a:prstGeom prst="rect">
            <a:avLst/>
          </a:prstGeom>
          <a:solidFill>
            <a:srgbClr val="91BD5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125" y="1767487"/>
            <a:ext cx="8171542" cy="1669142"/>
          </a:xfrm>
          <a:prstGeom prst="rect">
            <a:avLst/>
          </a:prstGeom>
        </p:spPr>
        <p:txBody>
          <a:bodyPr lIns="182880" tIns="0" rIns="0" bIns="0">
            <a:normAutofit/>
          </a:bodyPr>
          <a:lstStyle>
            <a:lvl1pPr algn="l">
              <a:defRPr sz="4400" b="1" i="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Breaking Industry Trends Through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9054" y="3518525"/>
            <a:ext cx="8339071" cy="429229"/>
          </a:xfrm>
          <a:prstGeom prst="rect">
            <a:avLst/>
          </a:prstGeom>
        </p:spPr>
        <p:txBody>
          <a:bodyPr lIns="182880" tIns="0" rIns="0" bIns="0">
            <a:normAutofit/>
          </a:bodyPr>
          <a:lstStyle>
            <a:lvl1pPr marL="0" indent="0" algn="l">
              <a:buNone/>
              <a:defRPr sz="2000" baseline="0">
                <a:solidFill>
                  <a:srgbClr val="0B5A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Addressing Affordability and Subtitle Goes Here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49054" y="266890"/>
            <a:ext cx="3483428" cy="261610"/>
          </a:xfrm>
          <a:prstGeom prst="rect">
            <a:avLst/>
          </a:prstGeom>
          <a:noFill/>
        </p:spPr>
        <p:txBody>
          <a:bodyPr wrap="square" lIns="182880" tIns="91440" rIns="0" bIns="0" rtlCol="0">
            <a:spAutoFit/>
          </a:bodyPr>
          <a:lstStyle/>
          <a:p>
            <a:r>
              <a:rPr lang="en-US" sz="11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LifeSecure</a:t>
            </a:r>
            <a:r>
              <a:rPr lang="en-US" sz="110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Insurance Company</a:t>
            </a:r>
            <a:endParaRPr lang="en-US" sz="11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49238" y="4244975"/>
            <a:ext cx="3832225" cy="62706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z="1600" dirty="0"/>
              <a:t>Presented by:</a:t>
            </a:r>
            <a:endParaRPr lang="en-US" dirty="0"/>
          </a:p>
        </p:txBody>
      </p:sp>
      <p:pic>
        <p:nvPicPr>
          <p:cNvPr id="10" name="Picture 9" descr="LifeSecureLogo(F)-RGB.ai">
            <a:extLst>
              <a:ext uri="{FF2B5EF4-FFF2-40B4-BE49-F238E27FC236}">
                <a16:creationId xmlns:a16="http://schemas.microsoft.com/office/drawing/2014/main" id="{31F02C50-47E6-7142-9E3E-45A144D9A1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19800"/>
            <a:ext cx="2500065" cy="5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3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600" y="233014"/>
            <a:ext cx="8686800" cy="10503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ifeSecureLogo(F)-RGB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2" y="6421403"/>
            <a:ext cx="1258474" cy="2605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0771" y="753978"/>
            <a:ext cx="8300736" cy="529389"/>
          </a:xfrm>
          <a:prstGeom prst="rect">
            <a:avLst/>
          </a:prstGeom>
        </p:spPr>
        <p:txBody>
          <a:bodyPr lIns="182880" tIns="0" rIns="0" bIns="91440">
            <a:noAutofit/>
          </a:bodyPr>
          <a:lstStyle>
            <a:lvl1pPr algn="l">
              <a:defRPr sz="2800" b="1" i="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 Can Go in This Space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50825" y="1395413"/>
            <a:ext cx="8664575" cy="486886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SzPct val="100000"/>
              <a:defRPr sz="20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−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10335" y="6412497"/>
            <a:ext cx="360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ED98B-D76A-451A-9241-395F13F85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1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600" y="233014"/>
            <a:ext cx="8686800" cy="1050354"/>
          </a:xfrm>
          <a:prstGeom prst="rect">
            <a:avLst/>
          </a:prstGeom>
          <a:solidFill>
            <a:srgbClr val="16B3C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ifeSecureLogo(F)-RGB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2" y="6421403"/>
            <a:ext cx="1258474" cy="2605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0826" y="866274"/>
            <a:ext cx="8300736" cy="417093"/>
          </a:xfrm>
          <a:prstGeom prst="rect">
            <a:avLst/>
          </a:prstGeom>
        </p:spPr>
        <p:txBody>
          <a:bodyPr lIns="182880" tIns="0" rIns="0" bIns="91440">
            <a:noAutofit/>
          </a:bodyPr>
          <a:lstStyle>
            <a:lvl1pPr algn="l">
              <a:defRPr sz="2800" b="1" i="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 Can Go in This Space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50826" y="1395413"/>
            <a:ext cx="4216900" cy="486886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SzPct val="100000"/>
              <a:defRPr sz="20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−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1"/>
          </p:nvPr>
        </p:nvSpPr>
        <p:spPr>
          <a:xfrm>
            <a:off x="4684295" y="1395413"/>
            <a:ext cx="4215384" cy="486886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SzPct val="100000"/>
              <a:defRPr sz="20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−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10335" y="6412497"/>
            <a:ext cx="360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ED98B-D76A-451A-9241-395F13F85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16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600" y="233014"/>
            <a:ext cx="8686800" cy="5360189"/>
          </a:xfrm>
          <a:prstGeom prst="rect">
            <a:avLst/>
          </a:prstGeom>
          <a:solidFill>
            <a:srgbClr val="16B3C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0771" y="4941135"/>
            <a:ext cx="8300736" cy="665798"/>
          </a:xfrm>
          <a:prstGeom prst="rect">
            <a:avLst/>
          </a:prstGeom>
        </p:spPr>
        <p:txBody>
          <a:bodyPr lIns="182880" tIns="0" rIns="0" bIns="91440">
            <a:noAutofit/>
          </a:bodyPr>
          <a:lstStyle>
            <a:lvl1pPr algn="l">
              <a:defRPr sz="3200" b="1" i="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Page Divider Text Goes Here</a:t>
            </a:r>
          </a:p>
        </p:txBody>
      </p:sp>
      <p:pic>
        <p:nvPicPr>
          <p:cNvPr id="7" name="Picture 6" descr="LifeSecureLogo(F)-RGB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2" y="6421403"/>
            <a:ext cx="1258474" cy="260526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10335" y="6412497"/>
            <a:ext cx="360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ED98B-D76A-451A-9241-395F13F85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1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600" y="189699"/>
            <a:ext cx="8686800" cy="1051560"/>
          </a:xfrm>
          <a:prstGeom prst="rect">
            <a:avLst/>
          </a:prstGeom>
          <a:solidFill>
            <a:srgbClr val="006E9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50771" y="810127"/>
            <a:ext cx="8300736" cy="442362"/>
          </a:xfrm>
          <a:prstGeom prst="rect">
            <a:avLst/>
          </a:prstGeom>
        </p:spPr>
        <p:txBody>
          <a:bodyPr lIns="182880" tIns="0" rIns="0" bIns="91440">
            <a:noAutofit/>
          </a:bodyPr>
          <a:lstStyle>
            <a:lvl1pPr algn="l">
              <a:defRPr sz="2800" b="1" i="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 Can Go in This Space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50825" y="1427163"/>
            <a:ext cx="8664575" cy="486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Font typeface="Calibri" pitchFamily="34" charset="0"/>
              <a:buChar char="–"/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10335" y="6412497"/>
            <a:ext cx="360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ED98B-D76A-451A-9241-395F13F857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4" y="6311099"/>
            <a:ext cx="3183192" cy="3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85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8600" y="233014"/>
            <a:ext cx="8686800" cy="1050354"/>
          </a:xfrm>
          <a:prstGeom prst="rect">
            <a:avLst/>
          </a:prstGeom>
          <a:solidFill>
            <a:srgbClr val="16B3C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ifeSecureLogo(F)-RGB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2" y="6421403"/>
            <a:ext cx="1258474" cy="2605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0771" y="753978"/>
            <a:ext cx="8300736" cy="529389"/>
          </a:xfrm>
          <a:prstGeom prst="rect">
            <a:avLst/>
          </a:prstGeom>
        </p:spPr>
        <p:txBody>
          <a:bodyPr lIns="182880" tIns="0" rIns="0" bIns="91440">
            <a:noAutofit/>
          </a:bodyPr>
          <a:lstStyle>
            <a:lvl1pPr algn="l">
              <a:defRPr sz="2800" b="1" i="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 Can Go in This Space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50825" y="1395413"/>
            <a:ext cx="8664575" cy="486886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buSzPct val="100000"/>
              <a:defRPr sz="2000">
                <a:latin typeface="Arial" pitchFamily="34" charset="0"/>
                <a:cs typeface="Arial" pitchFamily="34" charset="0"/>
              </a:defRPr>
            </a:lvl2pPr>
            <a:lvl3pPr>
              <a:buFont typeface="Calibri" pitchFamily="34" charset="0"/>
              <a:buChar char="−"/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10335" y="6412497"/>
            <a:ext cx="360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ED98B-D76A-451A-9241-395F13F85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87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216235"/>
            <a:ext cx="8686800" cy="1051560"/>
          </a:xfrm>
          <a:prstGeom prst="rect">
            <a:avLst/>
          </a:prstGeom>
          <a:solidFill>
            <a:srgbClr val="91BD5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ifeSecureLogo(F)-RGB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2" y="6421403"/>
            <a:ext cx="1258474" cy="2605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50771" y="842211"/>
            <a:ext cx="8300736" cy="442362"/>
          </a:xfrm>
          <a:prstGeom prst="rect">
            <a:avLst/>
          </a:prstGeom>
        </p:spPr>
        <p:txBody>
          <a:bodyPr lIns="182880" tIns="0" rIns="0" bIns="91440">
            <a:noAutofit/>
          </a:bodyPr>
          <a:lstStyle>
            <a:lvl1pPr algn="l">
              <a:defRPr sz="2800" b="1" i="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Slide Title Can Go in This Space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50825" y="1427163"/>
            <a:ext cx="8664575" cy="4868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Font typeface="Calibri" pitchFamily="34" charset="0"/>
              <a:buChar char="–"/>
              <a:defRPr sz="18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10335" y="6412497"/>
            <a:ext cx="360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349A0-A1E7-4826-983F-51CB2850A4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047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692CE0-195B-4E35-9EBA-407C38B48982}"/>
              </a:ext>
            </a:extLst>
          </p:cNvPr>
          <p:cNvSpPr/>
          <p:nvPr userDrawn="1"/>
        </p:nvSpPr>
        <p:spPr>
          <a:xfrm>
            <a:off x="1524000" y="1138238"/>
            <a:ext cx="7620000" cy="1995487"/>
          </a:xfrm>
          <a:prstGeom prst="rect">
            <a:avLst/>
          </a:prstGeom>
          <a:solidFill>
            <a:srgbClr val="04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B5A243-6A16-4FAD-8405-39869DBEFE7E}"/>
              </a:ext>
            </a:extLst>
          </p:cNvPr>
          <p:cNvSpPr/>
          <p:nvPr userDrawn="1"/>
        </p:nvSpPr>
        <p:spPr>
          <a:xfrm>
            <a:off x="0" y="2681288"/>
            <a:ext cx="7620000" cy="1995487"/>
          </a:xfrm>
          <a:prstGeom prst="rect">
            <a:avLst/>
          </a:prstGeom>
          <a:solidFill>
            <a:srgbClr val="04346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90650"/>
            <a:ext cx="76200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33724"/>
            <a:ext cx="7620000" cy="114300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548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ED9498-1D76-4345-830B-6E3E82FA05AC}"/>
              </a:ext>
            </a:extLst>
          </p:cNvPr>
          <p:cNvSpPr/>
          <p:nvPr userDrawn="1"/>
        </p:nvSpPr>
        <p:spPr>
          <a:xfrm>
            <a:off x="0" y="114300"/>
            <a:ext cx="9144000" cy="822325"/>
          </a:xfrm>
          <a:prstGeom prst="rect">
            <a:avLst/>
          </a:prstGeom>
          <a:solidFill>
            <a:srgbClr val="04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5661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499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fidenti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ID">
            <a:extLst>
              <a:ext uri="{FF2B5EF4-FFF2-40B4-BE49-F238E27FC236}">
                <a16:creationId xmlns:a16="http://schemas.microsoft.com/office/drawing/2014/main" id="{FDCC79C7-05F6-49BC-B2F3-B3A4F6ECD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6548438"/>
            <a:ext cx="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de-DE" altLang="en-US" sz="600">
              <a:solidFill>
                <a:schemeClr val="hlink"/>
              </a:solidFill>
            </a:endParaRPr>
          </a:p>
        </p:txBody>
      </p:sp>
      <p:sp>
        <p:nvSpPr>
          <p:cNvPr id="3" name="DocID">
            <a:extLst>
              <a:ext uri="{FF2B5EF4-FFF2-40B4-BE49-F238E27FC236}">
                <a16:creationId xmlns:a16="http://schemas.microsoft.com/office/drawing/2014/main" id="{5B9F253C-DFD2-45F7-A4A5-3264E69035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06500" y="6548438"/>
            <a:ext cx="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de-DE" altLang="en-US" sz="600">
              <a:solidFill>
                <a:schemeClr val="hlink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30471F-5642-45CB-A0DE-1FCC91154D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659563"/>
            <a:ext cx="379412" cy="19843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0BBC396-B192-4FEA-BA03-572F92BF4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50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3F68C8-9B69-4874-9DDF-C00FCDDB11AB}"/>
              </a:ext>
            </a:extLst>
          </p:cNvPr>
          <p:cNvSpPr/>
          <p:nvPr userDrawn="1"/>
        </p:nvSpPr>
        <p:spPr>
          <a:xfrm>
            <a:off x="1524000" y="1138238"/>
            <a:ext cx="7620000" cy="1995487"/>
          </a:xfrm>
          <a:prstGeom prst="rect">
            <a:avLst/>
          </a:prstGeom>
          <a:solidFill>
            <a:srgbClr val="04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D8F0A-FF32-4825-8093-C3BA46C9B174}"/>
              </a:ext>
            </a:extLst>
          </p:cNvPr>
          <p:cNvSpPr/>
          <p:nvPr userDrawn="1"/>
        </p:nvSpPr>
        <p:spPr>
          <a:xfrm>
            <a:off x="0" y="2681288"/>
            <a:ext cx="7620000" cy="1995487"/>
          </a:xfrm>
          <a:prstGeom prst="rect">
            <a:avLst/>
          </a:prstGeom>
          <a:solidFill>
            <a:srgbClr val="04346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90650"/>
            <a:ext cx="76200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33724"/>
            <a:ext cx="7620000" cy="114300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3624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C9A894-E4A5-48FE-B6DE-7208F2A8B5C3}"/>
              </a:ext>
            </a:extLst>
          </p:cNvPr>
          <p:cNvSpPr/>
          <p:nvPr userDrawn="1"/>
        </p:nvSpPr>
        <p:spPr>
          <a:xfrm>
            <a:off x="0" y="114300"/>
            <a:ext cx="9144000" cy="822325"/>
          </a:xfrm>
          <a:prstGeom prst="rect">
            <a:avLst/>
          </a:prstGeom>
          <a:solidFill>
            <a:srgbClr val="04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286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244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fidenti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ID">
            <a:extLst>
              <a:ext uri="{FF2B5EF4-FFF2-40B4-BE49-F238E27FC236}">
                <a16:creationId xmlns:a16="http://schemas.microsoft.com/office/drawing/2014/main" id="{66324090-C818-4E63-B586-C0A2392BE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6548438"/>
            <a:ext cx="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de-DE" altLang="en-US" sz="600">
              <a:solidFill>
                <a:schemeClr val="hlink"/>
              </a:solidFill>
            </a:endParaRPr>
          </a:p>
        </p:txBody>
      </p:sp>
      <p:sp>
        <p:nvSpPr>
          <p:cNvPr id="3" name="DocID">
            <a:extLst>
              <a:ext uri="{FF2B5EF4-FFF2-40B4-BE49-F238E27FC236}">
                <a16:creationId xmlns:a16="http://schemas.microsoft.com/office/drawing/2014/main" id="{1323ED92-F946-4A5E-96B2-5088105B7C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06500" y="6548438"/>
            <a:ext cx="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de-DE" altLang="en-US" sz="600">
              <a:solidFill>
                <a:schemeClr val="hlink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A78EA1-A5D9-44D4-9A3E-730A384AC2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8238" y="6659563"/>
            <a:ext cx="379412" cy="19843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CF26297-4228-41E8-BB7E-5BD10DB3A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8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 useBgFill="1"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349A0-A1E7-4826-983F-51CB2850A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80" r:id="rId17"/>
    <p:sldLayoutId id="2147483691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5DD501B5-691B-42E7-ADF7-460AD89D819A" descr="592D007D-8FD9-4B65-911B-076E51D1167C@tvstudios">
            <a:extLst>
              <a:ext uri="{FF2B5EF4-FFF2-40B4-BE49-F238E27FC236}">
                <a16:creationId xmlns:a16="http://schemas.microsoft.com/office/drawing/2014/main" id="{8EF77643-6BBD-478C-9ADF-84526E603D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7" descr="stripe-EAB.png">
            <a:extLst>
              <a:ext uri="{FF2B5EF4-FFF2-40B4-BE49-F238E27FC236}">
                <a16:creationId xmlns:a16="http://schemas.microsoft.com/office/drawing/2014/main" id="{FB3C6160-4BA9-44F2-9972-8BB54C966B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370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CDBF33-0C9B-44A0-955D-DD2DA303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79388"/>
            <a:ext cx="8591550" cy="687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197" name="Text Placeholder 2">
            <a:extLst>
              <a:ext uri="{FF2B5EF4-FFF2-40B4-BE49-F238E27FC236}">
                <a16:creationId xmlns:a16="http://schemas.microsoft.com/office/drawing/2014/main" id="{6C4152A6-9D14-4A1A-90D3-83A1D1CAE7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76225" y="1076325"/>
            <a:ext cx="85915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B069F9-3EE9-45CF-B4E0-6B39BB3EA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7150"/>
            <a:ext cx="4286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3F72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C1EBD76C-0B2F-46A2-9FE5-319E6E3C7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8199" name="Group 3">
            <a:extLst>
              <a:ext uri="{FF2B5EF4-FFF2-40B4-BE49-F238E27FC236}">
                <a16:creationId xmlns:a16="http://schemas.microsoft.com/office/drawing/2014/main" id="{A35B12EB-8D15-4E7A-BC95-E3C30478007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083175" y="6062663"/>
            <a:ext cx="3840163" cy="600075"/>
            <a:chOff x="4532102" y="6115287"/>
            <a:chExt cx="3841641" cy="6005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67D7AF-7D63-4FB6-8E8F-6583E438597F}"/>
                </a:ext>
              </a:extLst>
            </p:cNvPr>
            <p:cNvSpPr/>
            <p:nvPr userDrawn="1"/>
          </p:nvSpPr>
          <p:spPr>
            <a:xfrm>
              <a:off x="4860841" y="6115287"/>
              <a:ext cx="3158752" cy="138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E858B2-364F-4A17-ACDD-EA082DF8104A}"/>
                </a:ext>
              </a:extLst>
            </p:cNvPr>
            <p:cNvSpPr/>
            <p:nvPr userDrawn="1"/>
          </p:nvSpPr>
          <p:spPr>
            <a:xfrm>
              <a:off x="7887781" y="6177244"/>
              <a:ext cx="485962" cy="517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203" name="Picture 10" descr="footer01.jpg">
              <a:extLst>
                <a:ext uri="{FF2B5EF4-FFF2-40B4-BE49-F238E27FC236}">
                  <a16:creationId xmlns:a16="http://schemas.microsoft.com/office/drawing/2014/main" id="{84FE2148-5CC0-44E0-B863-53E4A9833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55556" r="52283" b="7407"/>
            <a:stretch>
              <a:fillRect/>
            </a:stretch>
          </p:blipFill>
          <p:spPr bwMode="auto">
            <a:xfrm>
              <a:off x="4532102" y="6167155"/>
              <a:ext cx="3252651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2">
              <a:extLst>
                <a:ext uri="{FF2B5EF4-FFF2-40B4-BE49-F238E27FC236}">
                  <a16:creationId xmlns:a16="http://schemas.microsoft.com/office/drawing/2014/main" id="{E35D6DAE-DBC6-428C-9429-E4B9DB15E2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3072" y="6207957"/>
              <a:ext cx="580191" cy="44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0" name="Picture 16" descr="stripe-EAB.png">
            <a:extLst>
              <a:ext uri="{FF2B5EF4-FFF2-40B4-BE49-F238E27FC236}">
                <a16:creationId xmlns:a16="http://schemas.microsoft.com/office/drawing/2014/main" id="{03B50A2D-C858-4389-8D5B-364299BBB5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70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 kern="1200" cap="small">
          <a:solidFill>
            <a:schemeClr val="bg1"/>
          </a:solidFill>
          <a:latin typeface="Century Gothic" pitchFamily="34" charset="0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4346E"/>
          </a:solidFill>
          <a:latin typeface="Century Gothic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4346E"/>
          </a:solidFill>
          <a:latin typeface="Century Gothic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4346E"/>
          </a:solidFill>
          <a:latin typeface="Century Gothic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4346E"/>
          </a:solidFill>
          <a:latin typeface="Century Gothic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4346E"/>
          </a:solidFill>
          <a:latin typeface="Century Gothic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5DD501B5-691B-42E7-ADF7-460AD89D819A" descr="592D007D-8FD9-4B65-911B-076E51D1167C@tvstudios">
            <a:extLst>
              <a:ext uri="{FF2B5EF4-FFF2-40B4-BE49-F238E27FC236}">
                <a16:creationId xmlns:a16="http://schemas.microsoft.com/office/drawing/2014/main" id="{73135888-C667-4583-B1C1-465EC8DA0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7" descr="stripe-EAB.png">
            <a:extLst>
              <a:ext uri="{FF2B5EF4-FFF2-40B4-BE49-F238E27FC236}">
                <a16:creationId xmlns:a16="http://schemas.microsoft.com/office/drawing/2014/main" id="{E5609528-E0DE-4C7E-8391-1E83AC48A2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370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16B848-1BC9-4C19-93B0-24C513E1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179388"/>
            <a:ext cx="8591550" cy="687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197" name="Text Placeholder 2">
            <a:extLst>
              <a:ext uri="{FF2B5EF4-FFF2-40B4-BE49-F238E27FC236}">
                <a16:creationId xmlns:a16="http://schemas.microsoft.com/office/drawing/2014/main" id="{8053694F-7C50-44DC-94F0-7EF26C3C42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76225" y="1076325"/>
            <a:ext cx="85915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54BA35-FB1C-49FB-BE16-B253266AA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7150"/>
            <a:ext cx="4286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3F72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A5F3F146-B5B6-4853-BD3F-17134924B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8199" name="Group 3">
            <a:extLst>
              <a:ext uri="{FF2B5EF4-FFF2-40B4-BE49-F238E27FC236}">
                <a16:creationId xmlns:a16="http://schemas.microsoft.com/office/drawing/2014/main" id="{D40A7A75-BFCB-4422-8071-62003F3F403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083175" y="6062663"/>
            <a:ext cx="3840163" cy="600075"/>
            <a:chOff x="4532102" y="6115287"/>
            <a:chExt cx="3841641" cy="6005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5EA5D5-253D-4325-B471-B425BAAF699B}"/>
                </a:ext>
              </a:extLst>
            </p:cNvPr>
            <p:cNvSpPr/>
            <p:nvPr userDrawn="1"/>
          </p:nvSpPr>
          <p:spPr>
            <a:xfrm>
              <a:off x="4860841" y="6115287"/>
              <a:ext cx="3158752" cy="138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6494B2-C206-4799-B8F6-107AD278169E}"/>
                </a:ext>
              </a:extLst>
            </p:cNvPr>
            <p:cNvSpPr/>
            <p:nvPr userDrawn="1"/>
          </p:nvSpPr>
          <p:spPr>
            <a:xfrm>
              <a:off x="7887781" y="6177244"/>
              <a:ext cx="485962" cy="517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203" name="Picture 10" descr="footer01.jpg">
              <a:extLst>
                <a:ext uri="{FF2B5EF4-FFF2-40B4-BE49-F238E27FC236}">
                  <a16:creationId xmlns:a16="http://schemas.microsoft.com/office/drawing/2014/main" id="{DC4C4107-E730-429E-A24E-89513C0B00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55556" r="52283" b="7407"/>
            <a:stretch>
              <a:fillRect/>
            </a:stretch>
          </p:blipFill>
          <p:spPr bwMode="auto">
            <a:xfrm>
              <a:off x="4532102" y="6167155"/>
              <a:ext cx="3252651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2">
              <a:extLst>
                <a:ext uri="{FF2B5EF4-FFF2-40B4-BE49-F238E27FC236}">
                  <a16:creationId xmlns:a16="http://schemas.microsoft.com/office/drawing/2014/main" id="{833204F1-C6C1-4C76-9ABF-5CF623BDA0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3072" y="6207957"/>
              <a:ext cx="580191" cy="44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0" name="Picture 16" descr="stripe-EAB.png">
            <a:extLst>
              <a:ext uri="{FF2B5EF4-FFF2-40B4-BE49-F238E27FC236}">
                <a16:creationId xmlns:a16="http://schemas.microsoft.com/office/drawing/2014/main" id="{DE5D70D7-205A-43B4-974D-2D43C838C8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01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 kern="1200" cap="small">
          <a:solidFill>
            <a:schemeClr val="bg1"/>
          </a:solidFill>
          <a:latin typeface="Century Gothic" pitchFamily="34" charset="0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Century Gothic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4346E"/>
          </a:solidFill>
          <a:latin typeface="Century Gothic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4346E"/>
          </a:solidFill>
          <a:latin typeface="Century Gothic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4346E"/>
          </a:solidFill>
          <a:latin typeface="Century Gothic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4346E"/>
          </a:solidFill>
          <a:latin typeface="Century Gothic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4346E"/>
          </a:solidFill>
          <a:latin typeface="Century Gothic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31521639/ac5b4480f9?share=co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143000"/>
            <a:ext cx="7293195" cy="1669142"/>
          </a:xfrm>
        </p:spPr>
        <p:txBody>
          <a:bodyPr>
            <a:normAutofit/>
          </a:bodyPr>
          <a:lstStyle/>
          <a:p>
            <a:r>
              <a:rPr lang="en-US" sz="4000" dirty="0"/>
              <a:t>Hospital Indemnity Insurance</a:t>
            </a:r>
            <a:br>
              <a:rPr lang="en-US" sz="4000" dirty="0"/>
            </a:br>
            <a:endParaRPr lang="en-US" sz="4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DDCC7-114D-AE45-A1A1-99271669A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301280"/>
            <a:ext cx="1510862" cy="15108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EAD2E8-6CF3-3008-3FAA-8676CC2FF889}"/>
              </a:ext>
            </a:extLst>
          </p:cNvPr>
          <p:cNvSpPr txBox="1"/>
          <p:nvPr/>
        </p:nvSpPr>
        <p:spPr>
          <a:xfrm>
            <a:off x="228600" y="3429000"/>
            <a:ext cx="81203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If applying for coverage in the state of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ID, NC, PA, VA, VT or WA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previous generation of Hospital Recovery Insurance is available. </a:t>
            </a:r>
          </a:p>
          <a:p>
            <a:pPr algn="just"/>
            <a:endParaRPr lang="en-US" sz="8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available in: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FL, NH, NM, NJ and NY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1F8B0-D199-8B54-258C-40CC5581915B}"/>
              </a:ext>
            </a:extLst>
          </p:cNvPr>
          <p:cNvSpPr txBox="1"/>
          <p:nvPr/>
        </p:nvSpPr>
        <p:spPr>
          <a:xfrm>
            <a:off x="228600" y="4648200"/>
            <a:ext cx="464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endParaRPr lang="en-US" sz="1000" dirty="0"/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[Agent Name]</a:t>
            </a:r>
          </a:p>
          <a:p>
            <a:r>
              <a:rPr lang="en-US" sz="2000" i="1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[Agency/Company Name and or Logo]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DC7E-062C-4D63-AAA7-BAA029485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711" y="696686"/>
            <a:ext cx="8300736" cy="627017"/>
          </a:xfrm>
        </p:spPr>
        <p:txBody>
          <a:bodyPr/>
          <a:lstStyle/>
          <a:p>
            <a:r>
              <a:rPr lang="en-US" dirty="0"/>
              <a:t>Benefit Payout: Inpatient Hospitalization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588A1-26C1-4036-A64E-21C66930C0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711" y="1543635"/>
            <a:ext cx="8664575" cy="4868862"/>
          </a:xfrm>
        </p:spPr>
        <p:txBody>
          <a:bodyPr/>
          <a:lstStyle/>
          <a:p>
            <a:pPr marL="0" indent="0">
              <a:buNone/>
            </a:pPr>
            <a:endParaRPr lang="en-US" sz="1000" b="0" i="0" u="none" strike="noStrike" baseline="0" dirty="0">
              <a:solidFill>
                <a:srgbClr val="626365"/>
              </a:solidFill>
            </a:endParaRPr>
          </a:p>
          <a:p>
            <a:pPr marL="0" indent="0" algn="just">
              <a:buNone/>
            </a:pPr>
            <a:r>
              <a:rPr lang="en-US" b="0" i="0" u="none" strike="noStrike" baseline="0" dirty="0">
                <a:solidFill>
                  <a:srgbClr val="626365"/>
                </a:solidFill>
              </a:rPr>
              <a:t>Sam selects a Daily Benefit Amount of </a:t>
            </a:r>
            <a:r>
              <a:rPr lang="en-US" b="1" i="0" u="none" strike="noStrike" baseline="0" dirty="0">
                <a:solidFill>
                  <a:srgbClr val="626365"/>
                </a:solidFill>
              </a:rPr>
              <a:t>$500 </a:t>
            </a:r>
            <a:r>
              <a:rPr lang="en-US" i="0" u="none" strike="noStrike" baseline="0" dirty="0">
                <a:solidFill>
                  <a:srgbClr val="626365"/>
                </a:solidFill>
              </a:rPr>
              <a:t>and</a:t>
            </a:r>
            <a:r>
              <a:rPr lang="en-US" b="1" i="0" u="none" strike="noStrike" baseline="0" dirty="0">
                <a:solidFill>
                  <a:srgbClr val="626365"/>
                </a:solidFill>
              </a:rPr>
              <a:t> 10 days </a:t>
            </a:r>
            <a:r>
              <a:rPr lang="en-US" b="0" i="0" u="none" strike="noStrike" baseline="0" dirty="0">
                <a:solidFill>
                  <a:srgbClr val="626365"/>
                </a:solidFill>
              </a:rPr>
              <a:t>per period of confinement. He is later hospitalized for 4 days after back surgery. </a:t>
            </a:r>
          </a:p>
          <a:p>
            <a:pPr marL="0" indent="0" algn="just">
              <a:buNone/>
            </a:pPr>
            <a:endParaRPr lang="en-US" b="0" i="0" u="none" strike="noStrike" baseline="0" dirty="0">
              <a:solidFill>
                <a:srgbClr val="626365"/>
              </a:solidFill>
            </a:endParaRPr>
          </a:p>
          <a:p>
            <a:pPr marL="0" indent="0" algn="just">
              <a:buNone/>
            </a:pPr>
            <a:r>
              <a:rPr lang="en-US" b="0" i="0" u="none" strike="noStrike" baseline="0" dirty="0">
                <a:solidFill>
                  <a:srgbClr val="626365"/>
                </a:solidFill>
              </a:rPr>
              <a:t>Upon discharge, Sam’s benefit payout will be </a:t>
            </a:r>
            <a:r>
              <a:rPr lang="en-US" b="1" i="0" u="none" strike="noStrike" baseline="0" dirty="0">
                <a:solidFill>
                  <a:srgbClr val="626365"/>
                </a:solidFill>
              </a:rPr>
              <a:t>$2,000. </a:t>
            </a:r>
            <a:r>
              <a:rPr lang="en-US" b="0" i="0" u="none" strike="noStrike" baseline="0" dirty="0">
                <a:solidFill>
                  <a:srgbClr val="626365"/>
                </a:solidFill>
              </a:rPr>
              <a:t>Sam has 6 days remaining in this period of confinement, which will end once he has been out of the hospital for 60 days in a row.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E5F3BC-3A9D-451B-AC78-E822FD50D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1" y="4795629"/>
            <a:ext cx="8777959" cy="7785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2D7C3B-66CF-4E8F-92E5-16BBDBA2AD4C}"/>
              </a:ext>
            </a:extLst>
          </p:cNvPr>
          <p:cNvSpPr txBox="1"/>
          <p:nvPr/>
        </p:nvSpPr>
        <p:spPr>
          <a:xfrm>
            <a:off x="324278" y="5824053"/>
            <a:ext cx="818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626365"/>
                </a:solidFill>
                <a:latin typeface="Arial" pitchFamily="34" charset="0"/>
                <a:cs typeface="Arial" pitchFamily="34" charset="0"/>
              </a:rPr>
              <a:t>Example shown for illustrative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55427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DC7E-062C-4D63-AAA7-BAA029485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99" y="736561"/>
            <a:ext cx="8300736" cy="529389"/>
          </a:xfrm>
        </p:spPr>
        <p:txBody>
          <a:bodyPr/>
          <a:lstStyle/>
          <a:p>
            <a:r>
              <a:rPr lang="en-US" dirty="0"/>
              <a:t>Hospital Observation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588A1-26C1-4036-A64E-21C66930C0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92357" y="2122805"/>
            <a:ext cx="6711930" cy="45083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Cash benefit equal to Daily Benefit Amount, up to 6 days per calendar year</a:t>
            </a:r>
          </a:p>
          <a:p>
            <a:pPr algn="just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January 1 each year, benefit resets to      6 days</a:t>
            </a:r>
          </a:p>
          <a:p>
            <a:pPr algn="just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Observation days count toward Hospital Confinement days</a:t>
            </a:r>
          </a:p>
          <a:p>
            <a:pPr marL="0" indent="0" algn="just">
              <a:buNone/>
            </a:pPr>
            <a:endParaRPr lang="en-US" sz="1800" dirty="0">
              <a:solidFill>
                <a:srgbClr val="626365"/>
              </a:solidFill>
            </a:endParaRPr>
          </a:p>
        </p:txBody>
      </p:sp>
      <p:pic>
        <p:nvPicPr>
          <p:cNvPr id="6" name="Picture 5" descr="A calendar and stopwatch icon&#10;&#10;Description automatically generated with low confidence">
            <a:extLst>
              <a:ext uri="{FF2B5EF4-FFF2-40B4-BE49-F238E27FC236}">
                <a16:creationId xmlns:a16="http://schemas.microsoft.com/office/drawing/2014/main" id="{D24AA32F-A896-338C-3A09-20DF05C65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7" y="3166817"/>
            <a:ext cx="2141151" cy="1483412"/>
          </a:xfrm>
          <a:prstGeom prst="rect">
            <a:avLst/>
          </a:prstGeom>
        </p:spPr>
      </p:pic>
      <p:pic>
        <p:nvPicPr>
          <p:cNvPr id="10" name="Picture 9" descr="A picture containing logo, font, symbol, graphics&#10;&#10;Description automatically generated">
            <a:extLst>
              <a:ext uri="{FF2B5EF4-FFF2-40B4-BE49-F238E27FC236}">
                <a16:creationId xmlns:a16="http://schemas.microsoft.com/office/drawing/2014/main" id="{BD628317-5955-C8FE-0D3D-0B11A2A8A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" y="1750379"/>
            <a:ext cx="2141153" cy="1483413"/>
          </a:xfrm>
          <a:prstGeom prst="rect">
            <a:avLst/>
          </a:prstGeom>
        </p:spPr>
      </p:pic>
      <p:pic>
        <p:nvPicPr>
          <p:cNvPr id="12" name="Picture 11" descr="A picture containing graphics, logo, screenshot, graphic design&#10;&#10;Description automatically generated">
            <a:extLst>
              <a:ext uri="{FF2B5EF4-FFF2-40B4-BE49-F238E27FC236}">
                <a16:creationId xmlns:a16="http://schemas.microsoft.com/office/drawing/2014/main" id="{12A87388-205D-CF02-6AA8-72DA5050F6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0" y="4688148"/>
            <a:ext cx="2273934" cy="12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4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DC7E-062C-4D63-AAA7-BAA029485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18" y="733216"/>
            <a:ext cx="8581976" cy="529389"/>
          </a:xfrm>
        </p:spPr>
        <p:txBody>
          <a:bodyPr/>
          <a:lstStyle/>
          <a:p>
            <a:r>
              <a:rPr lang="en-US" dirty="0"/>
              <a:t>Benefit Payout: Treatment in an Observation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588A1-26C1-4036-A64E-21C66930C0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712" y="1403120"/>
            <a:ext cx="8664575" cy="48688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dirty="0">
              <a:solidFill>
                <a:srgbClr val="626365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626365"/>
                </a:solidFill>
              </a:rPr>
              <a:t>Sam experiences a severe allergic reaction to a plant and is treated in the observation unit of a hospital for several hours, from mid-morning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26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until 1 a.m. the following day (care within a 24 period = 1 day benefit payout). </a:t>
            </a:r>
          </a:p>
          <a:p>
            <a:pPr marL="0" indent="0" algn="just">
              <a:buNone/>
            </a:pPr>
            <a:endParaRPr lang="en-US" sz="800" dirty="0">
              <a:solidFill>
                <a:srgbClr val="626365"/>
              </a:solidFill>
            </a:endParaRPr>
          </a:p>
          <a:p>
            <a:pPr marL="0" indent="0" algn="just">
              <a:buNone/>
            </a:pPr>
            <a:endParaRPr lang="en-US" sz="800" dirty="0">
              <a:solidFill>
                <a:srgbClr val="626365"/>
              </a:solidFill>
            </a:endParaRPr>
          </a:p>
          <a:p>
            <a:pPr algn="just">
              <a:buClr>
                <a:srgbClr val="80B341"/>
              </a:buClr>
            </a:pPr>
            <a:r>
              <a:rPr lang="en-US" sz="2200" dirty="0">
                <a:solidFill>
                  <a:srgbClr val="626365"/>
                </a:solidFill>
              </a:rPr>
              <a:t>Since Sam selected a Daily Benefit Amount of $500, his benefit payout is $500</a:t>
            </a:r>
          </a:p>
          <a:p>
            <a:pPr marL="0" indent="0" algn="just">
              <a:buClr>
                <a:srgbClr val="80B341"/>
              </a:buClr>
              <a:buNone/>
            </a:pPr>
            <a:endParaRPr lang="en-US" sz="1000" dirty="0">
              <a:solidFill>
                <a:srgbClr val="626365"/>
              </a:solidFill>
            </a:endParaRPr>
          </a:p>
          <a:p>
            <a:pPr algn="just">
              <a:buClr>
                <a:srgbClr val="80B341"/>
              </a:buClr>
            </a:pPr>
            <a:r>
              <a:rPr lang="en-US" sz="2200" dirty="0">
                <a:solidFill>
                  <a:srgbClr val="626365"/>
                </a:solidFill>
              </a:rPr>
              <a:t>Sam has five observation benefit days remaining for this calendar year. Benefit resets to six days on January 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2FB57-240C-4B94-8A36-A2B0761361F0}"/>
              </a:ext>
            </a:extLst>
          </p:cNvPr>
          <p:cNvSpPr txBox="1"/>
          <p:nvPr/>
        </p:nvSpPr>
        <p:spPr>
          <a:xfrm>
            <a:off x="324278" y="5880574"/>
            <a:ext cx="818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2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Example shown for illustrative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361086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Mental Health Indemnity Benefit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50825" y="1395412"/>
            <a:ext cx="8664575" cy="5233987"/>
          </a:xfrm>
        </p:spPr>
        <p:txBody>
          <a:bodyPr>
            <a:normAutofit/>
          </a:bodyPr>
          <a:lstStyle/>
          <a:p>
            <a:endParaRPr lang="en-US" sz="800" b="0" i="0" u="none" strike="noStrike" baseline="0" dirty="0">
              <a:solidFill>
                <a:srgbClr val="000000"/>
              </a:solidFill>
            </a:endParaRPr>
          </a:p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$150 per day, up to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days per calendar year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inpatient hospital admissions resulting from a mental or nervous disorder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do not count toward confinement days </a:t>
            </a:r>
          </a:p>
          <a:p>
            <a:pPr algn="just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pPr>
              <a:buNone/>
              <a:defRPr/>
            </a:pPr>
            <a:endParaRPr lang="en-US" dirty="0"/>
          </a:p>
          <a:p>
            <a:pPr>
              <a:buClr>
                <a:srgbClr val="002D86"/>
              </a:buClr>
              <a:defRPr/>
            </a:pPr>
            <a:endParaRPr lang="en-US" sz="1050" dirty="0">
              <a:ea typeface="Verdana" pitchFamily="34" charset="0"/>
            </a:endParaRPr>
          </a:p>
          <a:p>
            <a:pPr marL="0" indent="0">
              <a:buClr>
                <a:srgbClr val="002D86"/>
              </a:buClr>
              <a:buNone/>
              <a:defRPr/>
            </a:pPr>
            <a:endParaRPr lang="en-US" sz="1600" i="1" dirty="0">
              <a:ea typeface="Verdana" pitchFamily="34" charset="0"/>
            </a:endParaRPr>
          </a:p>
          <a:p>
            <a:pPr marL="0" indent="0">
              <a:buClr>
                <a:srgbClr val="002D86"/>
              </a:buClr>
              <a:buNone/>
              <a:defRPr/>
            </a:pP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</a:endParaRPr>
          </a:p>
          <a:p>
            <a:pPr marL="0" indent="0">
              <a:buClr>
                <a:srgbClr val="002D86"/>
              </a:buClr>
              <a:buNone/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</a:endParaRPr>
          </a:p>
          <a:p>
            <a:pPr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693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771" y="782198"/>
            <a:ext cx="8300736" cy="442362"/>
          </a:xfrm>
        </p:spPr>
        <p:txBody>
          <a:bodyPr anchor="t"/>
          <a:lstStyle/>
          <a:p>
            <a:r>
              <a:rPr lang="en-US" dirty="0"/>
              <a:t>Optional Benefit Riders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16789" y="1998310"/>
            <a:ext cx="7205267" cy="4681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0B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Lump Sum Hospital</a:t>
            </a:r>
            <a:endParaRPr lang="en-US" sz="17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$1,000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Payout </a:t>
            </a:r>
          </a:p>
          <a:p>
            <a:pPr marL="514350" lvl="1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(one per calendar year)</a:t>
            </a:r>
          </a:p>
          <a:p>
            <a:pPr marL="514350" lvl="1" indent="0">
              <a:buNone/>
            </a:pP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0">
              <a:buNone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in addition to the Hospital Confinement Indemnity Benefit</a:t>
            </a:r>
          </a:p>
          <a:p>
            <a:pPr marL="514350" lvl="1" indent="0">
              <a:buNone/>
            </a:pPr>
            <a:endParaRPr lang="en-US" sz="17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0">
              <a:buNone/>
            </a:pPr>
            <a:endParaRPr lang="en-US" sz="17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0">
              <a:buNone/>
            </a:pP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0B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Outpatient Surgery</a:t>
            </a: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CT &amp; MA: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available</a:t>
            </a:r>
          </a:p>
          <a:p>
            <a:pPr marL="457200" lvl="1" indent="0">
              <a:buNone/>
            </a:pP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$1,000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Payout </a:t>
            </a:r>
          </a:p>
          <a:p>
            <a:pPr marL="514350" lvl="1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(one per calendar year)</a:t>
            </a:r>
          </a:p>
          <a:p>
            <a:pPr marL="514350" lvl="1" indent="0">
              <a:buNone/>
            </a:pP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680F8-8218-6E4B-8A74-DF01EBFC76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944" y="3755514"/>
            <a:ext cx="1958863" cy="1354455"/>
          </a:xfrm>
          <a:prstGeom prst="rect">
            <a:avLst/>
          </a:prstGeom>
        </p:spPr>
      </p:pic>
      <p:pic>
        <p:nvPicPr>
          <p:cNvPr id="12" name="Picture 11" descr="A blue and green building with a letter h&#10;&#10;Description automatically generated with low confidence">
            <a:extLst>
              <a:ext uri="{FF2B5EF4-FFF2-40B4-BE49-F238E27FC236}">
                <a16:creationId xmlns:a16="http://schemas.microsoft.com/office/drawing/2014/main" id="{3903E552-566B-4092-9FE0-7254EF788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71" y="1873631"/>
            <a:ext cx="1389830" cy="1389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872D3-A55E-433D-AE33-716F1D05A29A}"/>
              </a:ext>
            </a:extLst>
          </p:cNvPr>
          <p:cNvSpPr txBox="1"/>
          <p:nvPr/>
        </p:nvSpPr>
        <p:spPr>
          <a:xfrm>
            <a:off x="1916789" y="6255195"/>
            <a:ext cx="6460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 payouts are available per covered family member. </a:t>
            </a:r>
          </a:p>
        </p:txBody>
      </p:sp>
    </p:spTree>
    <p:extLst>
      <p:ext uri="{BB962C8B-B14F-4D97-AF65-F5344CB8AC3E}">
        <p14:creationId xmlns:p14="http://schemas.microsoft.com/office/powerpoint/2010/main" val="58515112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639B3E-29C7-40B9-A9E8-10346DCCC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1" y="1777961"/>
            <a:ext cx="1640227" cy="1008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771" y="782198"/>
            <a:ext cx="8300736" cy="442362"/>
          </a:xfrm>
        </p:spPr>
        <p:txBody>
          <a:bodyPr anchor="t"/>
          <a:lstStyle/>
          <a:p>
            <a:r>
              <a:rPr lang="en-US" dirty="0"/>
              <a:t>Optional Benefit Riders</a:t>
            </a:r>
            <a:r>
              <a:rPr lang="en-US" b="0" i="1" dirty="0"/>
              <a:t>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42202" y="1686870"/>
            <a:ext cx="7401798" cy="1547086"/>
          </a:xfrm>
        </p:spPr>
        <p:txBody>
          <a:bodyPr>
            <a:normAutofit/>
          </a:bodyPr>
          <a:lstStyle/>
          <a:p>
            <a:pPr marL="514350" lvl="1" indent="0">
              <a:buNone/>
            </a:pPr>
            <a:endParaRPr lang="en-US" sz="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 or Skilled Nursing Facility Riders</a:t>
            </a:r>
          </a:p>
          <a:p>
            <a:pPr lvl="1"/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Confinement must begin within </a:t>
            </a: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days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qualified hospital stay</a:t>
            </a:r>
          </a:p>
          <a:p>
            <a:pPr lvl="1"/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reset once out of a facility for </a:t>
            </a: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days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row</a:t>
            </a:r>
          </a:p>
          <a:p>
            <a:pPr marL="457200" lvl="1" indent="0">
              <a:buNone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2E086-F296-43D7-B300-43CE76228B53}"/>
              </a:ext>
            </a:extLst>
          </p:cNvPr>
          <p:cNvSpPr txBox="1"/>
          <p:nvPr/>
        </p:nvSpPr>
        <p:spPr>
          <a:xfrm>
            <a:off x="1742202" y="5964938"/>
            <a:ext cx="8259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payouts are available p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 covered family member.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69D223-12B8-4F65-9C35-D5C340BB2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92" y="3335666"/>
            <a:ext cx="8458015" cy="21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907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/>
              <a:t>Optional Benefit Riders</a:t>
            </a:r>
            <a:r>
              <a:rPr lang="en-US" b="0" i="1" dirty="0"/>
              <a:t>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46986" y="1785892"/>
            <a:ext cx="7197014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80B341"/>
                </a:solidFill>
              </a:rPr>
              <a:t>Emergency Room &amp; Ambulance Benefit</a:t>
            </a:r>
          </a:p>
          <a:p>
            <a:pPr marL="457200" lvl="1" indent="0">
              <a:buNone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 Visit (up to two days per calendar year):</a:t>
            </a:r>
          </a:p>
          <a:p>
            <a:pPr marL="457200" lvl="1" indent="171450" defTabSz="738188">
              <a:buNone/>
              <a:tabLst>
                <a:tab pos="738188" algn="l"/>
              </a:tabLst>
            </a:pP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$150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Benefit Payout</a:t>
            </a:r>
          </a:p>
          <a:p>
            <a:pPr marL="457200" lvl="1" indent="171450" defTabSz="738188">
              <a:buNone/>
            </a:pPr>
            <a:endParaRPr lang="en-US" sz="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Ambulance Services (one per calendar year): </a:t>
            </a:r>
          </a:p>
          <a:p>
            <a:pPr lvl="2"/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Ground Transportation: </a:t>
            </a: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$150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Benefit Payout; </a:t>
            </a:r>
            <a:r>
              <a:rPr lang="en-US" sz="17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</a:p>
          <a:p>
            <a:pPr lvl="2"/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Air Transportation: </a:t>
            </a: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$500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Benefit Payout</a:t>
            </a:r>
          </a:p>
          <a:p>
            <a:pPr marL="0" indent="0">
              <a:buNone/>
            </a:pP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80B341"/>
                </a:solidFill>
              </a:rPr>
              <a:t>Outpatient Major Diagnostic Exam Benefit</a:t>
            </a:r>
          </a:p>
          <a:p>
            <a:pPr marL="0" indent="0">
              <a:buNone/>
            </a:pP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CT, KS &amp; MA: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available</a:t>
            </a:r>
          </a:p>
          <a:p>
            <a:pPr marL="0" indent="0">
              <a:buNone/>
            </a:pPr>
            <a:endParaRPr lang="en-US" sz="900" b="1" dirty="0">
              <a:solidFill>
                <a:srgbClr val="80B341"/>
              </a:solidFill>
            </a:endParaRPr>
          </a:p>
          <a:p>
            <a:pPr marL="0" indent="0">
              <a:buNone/>
              <a:tabLst>
                <a:tab pos="461963" algn="l"/>
              </a:tabLst>
            </a:pP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$500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Benefit Payout: CT 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MRI 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EEG (one per calendar year)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sz="900" dirty="0"/>
          </a:p>
          <a:p>
            <a:pPr marL="457200" lvl="1" indent="0"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680F8-8218-6E4B-8A74-DF01EBFC7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2" y="1528618"/>
            <a:ext cx="1540338" cy="1086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80193E-250F-4D40-9D4A-47FB3482DB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2365" y="4150634"/>
            <a:ext cx="1458743" cy="1431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571F86-ED33-493C-ADD2-2F24FA02355A}"/>
              </a:ext>
            </a:extLst>
          </p:cNvPr>
          <p:cNvSpPr txBox="1"/>
          <p:nvPr/>
        </p:nvSpPr>
        <p:spPr>
          <a:xfrm>
            <a:off x="2040491" y="6150887"/>
            <a:ext cx="8259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payouts are available p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 covered family member. </a:t>
            </a:r>
          </a:p>
        </p:txBody>
      </p:sp>
    </p:spTree>
    <p:extLst>
      <p:ext uri="{BB962C8B-B14F-4D97-AF65-F5344CB8AC3E}">
        <p14:creationId xmlns:p14="http://schemas.microsoft.com/office/powerpoint/2010/main" val="164076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6399B-2057-4AE1-A87F-DD076E189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753978"/>
            <a:ext cx="8534400" cy="529389"/>
          </a:xfrm>
        </p:spPr>
        <p:txBody>
          <a:bodyPr/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How Might You Use Hospital Recovery Benefits?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90099A-E211-4D6D-84C3-D5F496080011}"/>
              </a:ext>
            </a:extLst>
          </p:cNvPr>
          <p:cNvSpPr txBox="1">
            <a:spLocks/>
          </p:cNvSpPr>
          <p:nvPr/>
        </p:nvSpPr>
        <p:spPr bwMode="auto">
          <a:xfrm>
            <a:off x="409223" y="2043112"/>
            <a:ext cx="4391025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lvl="0" fontAlgn="base">
              <a:spcAft>
                <a:spcPts val="120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care assistance</a:t>
            </a:r>
          </a:p>
          <a:p>
            <a:pPr lvl="0" fontAlgn="base">
              <a:spcAft>
                <a:spcPts val="120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Rehabilitative services</a:t>
            </a:r>
          </a:p>
          <a:p>
            <a:pPr lvl="0" fontAlgn="base">
              <a:spcAft>
                <a:spcPts val="120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deductibles, co-pays or co-insurance</a:t>
            </a:r>
          </a:p>
          <a:p>
            <a:pPr lvl="0" fontAlgn="base">
              <a:spcAft>
                <a:spcPts val="120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care</a:t>
            </a:r>
          </a:p>
          <a:p>
            <a:pPr lvl="0" fontAlgn="base">
              <a:spcAft>
                <a:spcPts val="120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 help</a:t>
            </a: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16D04A-EBCA-4ADC-A53F-D4614C8871E1}"/>
              </a:ext>
            </a:extLst>
          </p:cNvPr>
          <p:cNvSpPr txBox="1">
            <a:spLocks/>
          </p:cNvSpPr>
          <p:nvPr/>
        </p:nvSpPr>
        <p:spPr bwMode="auto">
          <a:xfrm>
            <a:off x="4800248" y="2017481"/>
            <a:ext cx="447675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4346E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Aft>
                <a:spcPts val="120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wages while away from work</a:t>
            </a:r>
          </a:p>
          <a:p>
            <a:pPr fontAlgn="base">
              <a:spcAft>
                <a:spcPts val="120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to/from appointments</a:t>
            </a:r>
          </a:p>
          <a:p>
            <a:pPr fontAlgn="base">
              <a:spcAft>
                <a:spcPts val="120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 work </a:t>
            </a:r>
          </a:p>
          <a:p>
            <a:pPr fontAlgn="base">
              <a:spcAft>
                <a:spcPts val="1200"/>
              </a:spcAft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 else</a:t>
            </a:r>
            <a:endParaRPr lang="en-CA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1F5888-B21F-0841-9474-F4165A045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77" y="5155920"/>
            <a:ext cx="1571268" cy="1108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74F72-233C-43C7-A726-A9298B192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38" y="5195811"/>
            <a:ext cx="1656939" cy="1128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C6E7AE-4EDB-47A4-B08C-0B40A79C0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289" y="5119902"/>
            <a:ext cx="1077386" cy="11528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70C2AF-E8C0-4667-A8B7-F4D3CEB50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639" y="5174336"/>
            <a:ext cx="1419048" cy="1133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C1C47B-DB34-409C-9324-DA28360CE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477" y="5233342"/>
            <a:ext cx="1471313" cy="10380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B8E3A3-E630-474F-AD03-F1DABC7C76B1}"/>
              </a:ext>
            </a:extLst>
          </p:cNvPr>
          <p:cNvSpPr txBox="1"/>
          <p:nvPr/>
        </p:nvSpPr>
        <p:spPr>
          <a:xfrm>
            <a:off x="228600" y="1380312"/>
            <a:ext cx="8686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decide!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benefits can be used to help pay for: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50772" y="1534470"/>
            <a:ext cx="8300736" cy="459201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cash benefits to help pay for unexpected expenses that result from an inpatient hospitalization or treatment in an observation unit</a:t>
            </a:r>
          </a:p>
          <a:p>
            <a:pPr marL="0" indent="0">
              <a:buNone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Eligible issue ages: 18 through 85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CA: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through age 64)</a:t>
            </a:r>
          </a:p>
          <a:p>
            <a:pPr marL="0" indent="0">
              <a:buNone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Guaranteed renewable for life</a:t>
            </a:r>
          </a:p>
          <a:p>
            <a:pPr marL="0" indent="0">
              <a:buNone/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Coverage for spouse/partner and children through age 25</a:t>
            </a:r>
          </a:p>
          <a:p>
            <a:pPr marL="0" indent="0">
              <a:buNone/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2AA0BD-6707-4ED0-A16E-B0A88E5FA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71" y="731520"/>
            <a:ext cx="8300736" cy="918161"/>
          </a:xfrm>
        </p:spPr>
        <p:txBody>
          <a:bodyPr anchor="t"/>
          <a:lstStyle/>
          <a:p>
            <a:r>
              <a:rPr lang="en-US" dirty="0"/>
              <a:t>Why LifeSecure Hospital Indemnity Insurance?</a:t>
            </a:r>
          </a:p>
        </p:txBody>
      </p:sp>
    </p:spTree>
    <p:extLst>
      <p:ext uri="{BB962C8B-B14F-4D97-AF65-F5344CB8AC3E}">
        <p14:creationId xmlns:p14="http://schemas.microsoft.com/office/powerpoint/2010/main" val="1895038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60296" y="1402080"/>
            <a:ext cx="8731303" cy="47244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many times have your family and friends experienced a serious injury or illness that required a hospital stay? </a:t>
            </a: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Did it create an unexpected emotional or financial strain on the household? </a:t>
            </a: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would you cover out-of-pocket medical expenses and other costs of $5,000 or more? 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2AA0BD-6707-4ED0-A16E-B0A88E5FA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49" y="390658"/>
            <a:ext cx="8300736" cy="918161"/>
          </a:xfrm>
        </p:spPr>
        <p:txBody>
          <a:bodyPr anchor="t"/>
          <a:lstStyle/>
          <a:p>
            <a:r>
              <a:rPr lang="en-US" dirty="0"/>
              <a:t>Why You Should Consider Hospital Indemnity Coverage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45793F-AEED-45D7-9288-6759A7D5D71C}"/>
              </a:ext>
            </a:extLst>
          </p:cNvPr>
          <p:cNvGrpSpPr/>
          <p:nvPr/>
        </p:nvGrpSpPr>
        <p:grpSpPr>
          <a:xfrm>
            <a:off x="1219200" y="2379077"/>
            <a:ext cx="5038725" cy="369332"/>
            <a:chOff x="1219200" y="2543145"/>
            <a:chExt cx="5038725" cy="369332"/>
          </a:xfrm>
        </p:grpSpPr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65AB0C3B-F1C0-4950-A308-1975AEF5BEF1}"/>
                </a:ext>
              </a:extLst>
            </p:cNvPr>
            <p:cNvSpPr/>
            <p:nvPr/>
          </p:nvSpPr>
          <p:spPr>
            <a:xfrm>
              <a:off x="1219200" y="2590800"/>
              <a:ext cx="533400" cy="304800"/>
            </a:xfrm>
            <a:prstGeom prst="rightArrow">
              <a:avLst/>
            </a:prstGeom>
            <a:solidFill>
              <a:srgbClr val="91BD52"/>
            </a:solidFill>
            <a:ln>
              <a:solidFill>
                <a:srgbClr val="91BD5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194163-08FD-4801-8DDA-0A8995D5AF0B}"/>
                </a:ext>
              </a:extLst>
            </p:cNvPr>
            <p:cNvSpPr txBox="1"/>
            <p:nvPr/>
          </p:nvSpPr>
          <p:spPr>
            <a:xfrm>
              <a:off x="1990725" y="2543145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Have a plan for the unexpected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1F8EC3-3327-45EC-A7B7-DCFB01CDD2A1}"/>
              </a:ext>
            </a:extLst>
          </p:cNvPr>
          <p:cNvSpPr txBox="1"/>
          <p:nvPr/>
        </p:nvSpPr>
        <p:spPr>
          <a:xfrm>
            <a:off x="1990725" y="3895228"/>
            <a:ext cx="638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your hard-earned income and peace of mind during stressful times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AF5F6C-9A15-4016-B3ED-F3F672CBB2E1}"/>
              </a:ext>
            </a:extLst>
          </p:cNvPr>
          <p:cNvSpPr txBox="1"/>
          <p:nvPr/>
        </p:nvSpPr>
        <p:spPr>
          <a:xfrm>
            <a:off x="1990724" y="5480149"/>
            <a:ext cx="700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cash benefits to help you pay for care and recover with less worry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48D77BB-4316-4948-A27E-636A3A7EA3E3}"/>
              </a:ext>
            </a:extLst>
          </p:cNvPr>
          <p:cNvSpPr/>
          <p:nvPr/>
        </p:nvSpPr>
        <p:spPr>
          <a:xfrm>
            <a:off x="1219200" y="3997762"/>
            <a:ext cx="533400" cy="304800"/>
          </a:xfrm>
          <a:prstGeom prst="rightArrow">
            <a:avLst/>
          </a:prstGeom>
          <a:solidFill>
            <a:srgbClr val="91BD52"/>
          </a:solidFill>
          <a:ln>
            <a:solidFill>
              <a:srgbClr val="91BD5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E072D26-B755-49CC-B30C-8EA21103AC32}"/>
              </a:ext>
            </a:extLst>
          </p:cNvPr>
          <p:cNvSpPr/>
          <p:nvPr/>
        </p:nvSpPr>
        <p:spPr>
          <a:xfrm>
            <a:off x="1219200" y="5515390"/>
            <a:ext cx="533400" cy="304800"/>
          </a:xfrm>
          <a:prstGeom prst="rightArrow">
            <a:avLst/>
          </a:prstGeom>
          <a:solidFill>
            <a:srgbClr val="91BD52"/>
          </a:solidFill>
          <a:ln>
            <a:solidFill>
              <a:srgbClr val="91BD5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C92FF3-9F1E-4F11-A315-DF82A130F9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4459" y="1782762"/>
            <a:ext cx="8795082" cy="32924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 dirty="0">
                <a:solidFill>
                  <a:srgbClr val="16B3CD"/>
                </a:solidFill>
              </a:rPr>
              <a:t>How many times have your </a:t>
            </a:r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 dirty="0">
                <a:solidFill>
                  <a:srgbClr val="16B3CD"/>
                </a:solidFill>
              </a:rPr>
              <a:t>family &amp; friends experienced a </a:t>
            </a:r>
            <a:r>
              <a:rPr lang="en-US" sz="4500" b="1" dirty="0">
                <a:solidFill>
                  <a:srgbClr val="91BD52"/>
                </a:solidFill>
              </a:rPr>
              <a:t>serious injury or illness </a:t>
            </a:r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500" dirty="0">
                <a:solidFill>
                  <a:srgbClr val="16B3CD"/>
                </a:solidFill>
              </a:rPr>
              <a:t>that required a hospital stay? </a:t>
            </a:r>
          </a:p>
        </p:txBody>
      </p:sp>
    </p:spTree>
    <p:extLst>
      <p:ext uri="{BB962C8B-B14F-4D97-AF65-F5344CB8AC3E}">
        <p14:creationId xmlns:p14="http://schemas.microsoft.com/office/powerpoint/2010/main" val="2957734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423F2A-7838-0848-90D0-2471470781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3078" y="1871606"/>
            <a:ext cx="3818922" cy="486886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200" dirty="0"/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>
                <a:solidFill>
                  <a:srgbClr val="006E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[Agent Name]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[Agency/Company Name]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[Phone]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[Website]</a:t>
            </a:r>
          </a:p>
          <a:p>
            <a:pPr>
              <a:lnSpc>
                <a:spcPct val="150000"/>
              </a:lnSpc>
              <a:buNone/>
            </a:pPr>
            <a:endParaRPr lang="en-US" sz="1600" dirty="0">
              <a:solidFill>
                <a:srgbClr val="16B3C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652F6-DC83-4A58-A141-C91210ED4F73}"/>
              </a:ext>
            </a:extLst>
          </p:cNvPr>
          <p:cNvSpPr txBox="1"/>
          <p:nvPr/>
        </p:nvSpPr>
        <p:spPr>
          <a:xfrm>
            <a:off x="5257800" y="2438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B341"/>
                </a:solidFill>
                <a:effectLst/>
                <a:uLnTx/>
                <a:uFillTx/>
                <a:latin typeface="Arial" charset="0"/>
                <a:ea typeface="ヒラギノ角ゴ Pro W3" pitchFamily="-110" charset="-128"/>
                <a:cs typeface="+mn-cs"/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29BC3-E7EA-4E45-9381-74A2B5A3B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120" y="3581400"/>
            <a:ext cx="227176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95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C92FF3-9F1E-4F11-A315-DF82A130F9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81100" y="1981200"/>
            <a:ext cx="6781800" cy="41306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500" dirty="0">
                <a:solidFill>
                  <a:srgbClr val="16B3CD"/>
                </a:solidFill>
              </a:rPr>
              <a:t>Did the hospital stay create an unexpected </a:t>
            </a:r>
            <a:r>
              <a:rPr lang="en-US" sz="4500" b="1" dirty="0">
                <a:solidFill>
                  <a:srgbClr val="91BD52"/>
                </a:solidFill>
              </a:rPr>
              <a:t>emotional or financial strain </a:t>
            </a:r>
            <a:r>
              <a:rPr lang="en-US" sz="4500" dirty="0">
                <a:solidFill>
                  <a:srgbClr val="16B3CD"/>
                </a:solidFill>
              </a:rPr>
              <a:t>on the household? </a:t>
            </a:r>
          </a:p>
        </p:txBody>
      </p:sp>
    </p:spTree>
    <p:extLst>
      <p:ext uri="{BB962C8B-B14F-4D97-AF65-F5344CB8AC3E}">
        <p14:creationId xmlns:p14="http://schemas.microsoft.com/office/powerpoint/2010/main" val="348715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C92FF3-9F1E-4F11-A315-DF82A130F9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81100" y="1905000"/>
            <a:ext cx="6781800" cy="41306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500" dirty="0">
                <a:solidFill>
                  <a:srgbClr val="16B3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</a:t>
            </a:r>
            <a:r>
              <a:rPr lang="en-US" altLang="en-US" sz="4500" dirty="0">
                <a:solidFill>
                  <a:srgbClr val="16B3CD"/>
                </a:solidFill>
              </a:rPr>
              <a:t>you cover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500" dirty="0">
                <a:solidFill>
                  <a:srgbClr val="16B3CD"/>
                </a:solidFill>
              </a:rPr>
              <a:t>out-of-pocket medical expenses and other costs of </a:t>
            </a:r>
            <a:r>
              <a:rPr lang="en-US" altLang="en-US" sz="4500" b="1" dirty="0">
                <a:solidFill>
                  <a:srgbClr val="91BD52"/>
                </a:solidFill>
              </a:rPr>
              <a:t>$5,000 or more</a:t>
            </a:r>
            <a:r>
              <a:rPr lang="en-US" altLang="en-US" sz="4500" b="1" dirty="0">
                <a:solidFill>
                  <a:srgbClr val="16B3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altLang="en-US" sz="4500" b="1" i="1" dirty="0">
                <a:solidFill>
                  <a:srgbClr val="16B3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060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F04C85-6502-4BCA-ACC6-B35B60E603BA}"/>
              </a:ext>
            </a:extLst>
          </p:cNvPr>
          <p:cNvSpPr/>
          <p:nvPr/>
        </p:nvSpPr>
        <p:spPr>
          <a:xfrm>
            <a:off x="-453192" y="602137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prstClr val="white">
                    <a:lumMod val="50000"/>
                  </a:prstClr>
                </a:solidFill>
                <a:latin typeface="Arial" charset="0"/>
                <a:ea typeface="ヒラギノ角ゴ Pro W3" pitchFamily="-110" charset="-128"/>
              </a:rPr>
              <a:t>Sources: A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gency for Healthcare Research and Quality,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HCUPnet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Inpatient Stays, 2020;</a:t>
            </a:r>
          </a:p>
          <a:p>
            <a:pPr algn="r"/>
            <a:r>
              <a:rPr lang="en-US" sz="1000" i="1" dirty="0">
                <a:solidFill>
                  <a:prstClr val="white">
                    <a:lumMod val="50000"/>
                  </a:prstClr>
                </a:solidFill>
                <a:latin typeface="Arial" charset="0"/>
                <a:ea typeface="ヒラギノ角ゴ Pro W3" pitchFamily="-110" charset="-128"/>
              </a:rPr>
              <a:t>Medical Care Research and Review, Increasing Trends in the Use of Hospital Observation Services </a:t>
            </a:r>
          </a:p>
          <a:p>
            <a:pPr algn="r"/>
            <a:r>
              <a:rPr lang="en-US" sz="1000" i="1" dirty="0">
                <a:solidFill>
                  <a:prstClr val="white">
                    <a:lumMod val="50000"/>
                  </a:prstClr>
                </a:solidFill>
                <a:latin typeface="Arial" charset="0"/>
                <a:ea typeface="ヒラギノ角ゴ Pro W3" pitchFamily="-110" charset="-128"/>
              </a:rPr>
              <a:t>for Older Medicare Advantage and Privately Insured Patients, 2017</a:t>
            </a:r>
          </a:p>
          <a:p>
            <a:pPr algn="r"/>
            <a:endParaRPr lang="en-US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FBD48-32E0-4737-81FA-85DC4FF922BB}"/>
              </a:ext>
            </a:extLst>
          </p:cNvPr>
          <p:cNvSpPr txBox="1"/>
          <p:nvPr/>
        </p:nvSpPr>
        <p:spPr>
          <a:xfrm>
            <a:off x="2097805" y="1069008"/>
            <a:ext cx="6553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2020, the average cost of a hospital stay in the U.S. was $18,400 (for adults ages 45-64). This can be a significant cost to family finances as medical deductibles continue to increase.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care is increasing. More patients are being placed under observation care for longer periods of time as an alternative to an inpatient admission.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Indemnity cash benefits can help cover some of these extra cost</a:t>
            </a:r>
            <a:r>
              <a:rPr lang="en-US" sz="2000" dirty="0">
                <a:solidFill>
                  <a:srgbClr val="4D4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7944F9A-125A-466E-8508-192FC5C4D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99" y="687364"/>
            <a:ext cx="8300736" cy="529389"/>
          </a:xfrm>
        </p:spPr>
        <p:txBody>
          <a:bodyPr/>
          <a:lstStyle/>
          <a:p>
            <a:r>
              <a:rPr lang="en-US" dirty="0"/>
              <a:t>Did you know?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3B927D-6ADA-444D-8BE5-25C4CBB1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12" y="4069617"/>
            <a:ext cx="1229693" cy="1048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8F4A62-4A0B-45CC-908A-3812394B0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63" y="1535850"/>
            <a:ext cx="1142307" cy="10389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316E91F-4AB4-4F3B-B314-7177B2587EEB}"/>
              </a:ext>
            </a:extLst>
          </p:cNvPr>
          <p:cNvSpPr/>
          <p:nvPr/>
        </p:nvSpPr>
        <p:spPr>
          <a:xfrm>
            <a:off x="685799" y="5253352"/>
            <a:ext cx="8005009" cy="584775"/>
          </a:xfrm>
          <a:prstGeom prst="rect">
            <a:avLst/>
          </a:prstGeom>
          <a:solidFill>
            <a:srgbClr val="006E9E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Pairing Hospital Indemnity Insurance with your medical plan can extend your protection to help with those unexpected costs – and help you focus on healing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7E3BCB-0461-3F5F-8076-D2CBA34F0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63" y="2874965"/>
            <a:ext cx="1142307" cy="10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1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Hospital Indemnity Insurance Can Help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8ECBC5B7-60F0-C8A6-A1D0-F7A263A3F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32" y="1604512"/>
            <a:ext cx="8300736" cy="44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70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771" y="753978"/>
            <a:ext cx="8664574" cy="529389"/>
          </a:xfrm>
        </p:spPr>
        <p:txBody>
          <a:bodyPr/>
          <a:lstStyle/>
          <a:p>
            <a:r>
              <a:rPr lang="en-US" sz="2700" dirty="0">
                <a:latin typeface="Arial" charset="0"/>
                <a:ea typeface="Arial" charset="0"/>
                <a:cs typeface="Arial" charset="0"/>
              </a:rPr>
              <a:t>Hospital Indemnity Insurance Can Help</a:t>
            </a:r>
            <a:endParaRPr lang="en-US" sz="27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127900-1142-45EE-B646-3C2F87C686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37431" y="1417637"/>
            <a:ext cx="6019801" cy="5165725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sz="1700" i="1" dirty="0">
              <a:solidFill>
                <a:srgbClr val="4D4D4C"/>
              </a:solidFill>
            </a:endParaRP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sz="800" dirty="0">
              <a:solidFill>
                <a:srgbClr val="4D4D4C"/>
              </a:solidFill>
            </a:endParaRP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r>
              <a:rPr lang="en-US" altLang="en-US" sz="3200" dirty="0">
                <a:solidFill>
                  <a:srgbClr val="4D4D4C"/>
                </a:solidFill>
              </a:rPr>
              <a:t>Complements health insurance protection </a:t>
            </a: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sz="800" dirty="0">
              <a:solidFill>
                <a:srgbClr val="4D4D4C"/>
              </a:solidFill>
            </a:endParaRP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sz="1300" dirty="0">
              <a:solidFill>
                <a:srgbClr val="4D4D4C"/>
              </a:solidFill>
            </a:endParaRPr>
          </a:p>
          <a:p>
            <a:pPr marL="274320" lvl="1" indent="0">
              <a:lnSpc>
                <a:spcPct val="120000"/>
              </a:lnSpc>
              <a:spcBef>
                <a:spcPts val="600"/>
              </a:spcBef>
              <a:buNone/>
              <a:tabLst>
                <a:tab pos="2232025" algn="l"/>
              </a:tabLst>
            </a:pPr>
            <a:r>
              <a:rPr lang="en-US" altLang="en-US" sz="3200" dirty="0">
                <a:solidFill>
                  <a:srgbClr val="4D4D4C"/>
                </a:solidFill>
              </a:rPr>
              <a:t>Quickly pays 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>
                <a:solidFill>
                  <a:srgbClr val="4D4D4C"/>
                </a:solidFill>
              </a:rPr>
              <a:t>cash benefit following an inpatient hospital stay or treatment in an observation unit, regardless of any other insurance you may have</a:t>
            </a: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endParaRPr lang="en-US" altLang="en-US" sz="1300" dirty="0">
              <a:solidFill>
                <a:srgbClr val="4D4D4C"/>
              </a:solidFill>
            </a:endParaRPr>
          </a:p>
          <a:p>
            <a:pPr marL="274320" lvl="1" indent="0">
              <a:spcBef>
                <a:spcPts val="1200"/>
              </a:spcBef>
              <a:buNone/>
              <a:tabLst>
                <a:tab pos="2232025" algn="l"/>
              </a:tabLst>
            </a:pPr>
            <a:r>
              <a:rPr lang="en-US" altLang="en-US" sz="3200" dirty="0">
                <a:solidFill>
                  <a:srgbClr val="4D4D4C"/>
                </a:solidFill>
              </a:rPr>
              <a:t>Assists in the recovery phase with financial support to help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>
                <a:solidFill>
                  <a:srgbClr val="4D4D4C"/>
                </a:solidFill>
              </a:rPr>
              <a:t>offset unexpected costs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tabLst>
                <a:tab pos="2232025" algn="l"/>
              </a:tabLst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EFFC2-4E9D-432C-B02F-08512AF3C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29" y="1682266"/>
            <a:ext cx="1837519" cy="1296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02D558-71B6-4E50-BFA2-10E1BD109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6" y="2685602"/>
            <a:ext cx="2020197" cy="2020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AE7EA1-C593-40A2-B1EC-681248A55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29" y="4326066"/>
            <a:ext cx="1928857" cy="19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0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Hospital Indemnity Insurance Work?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50825" y="1395412"/>
            <a:ext cx="8664575" cy="52339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Cash benefit equal to your Daily Benefit Amount for each day confined to a hospital as an inpatient, up to the number of days selected per period of confinement</a:t>
            </a:r>
          </a:p>
          <a:p>
            <a:pPr marL="0" indent="0" algn="just">
              <a:buNone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covered family member</a:t>
            </a:r>
          </a:p>
          <a:p>
            <a:pPr marL="0" indent="0" algn="just">
              <a:buNone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Multiple hospital stays accumulate toward day count</a:t>
            </a:r>
          </a:p>
          <a:p>
            <a:pPr marL="0" indent="0" algn="l">
              <a:buNone/>
            </a:pPr>
            <a:endParaRPr lang="en-US" sz="800" b="0" i="0" u="none" strike="noStrike" baseline="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US" sz="800" b="0" i="0" u="none" strike="noStrike" baseline="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venir Next" panose="020B0503020202020204" pitchFamily="34" charset="0"/>
            </a:endParaRPr>
          </a:p>
          <a:p>
            <a:pPr>
              <a:buNone/>
              <a:defRPr/>
            </a:pPr>
            <a:endParaRPr lang="en-US" dirty="0"/>
          </a:p>
          <a:p>
            <a:pPr>
              <a:buClr>
                <a:srgbClr val="002D86"/>
              </a:buClr>
              <a:defRPr/>
            </a:pPr>
            <a:endParaRPr lang="en-US" sz="1050" dirty="0">
              <a:ea typeface="Verdana" pitchFamily="34" charset="0"/>
            </a:endParaRPr>
          </a:p>
          <a:p>
            <a:pPr marL="0" indent="0">
              <a:buClr>
                <a:srgbClr val="002D86"/>
              </a:buClr>
              <a:buNone/>
              <a:defRPr/>
            </a:pPr>
            <a:endParaRPr lang="en-US" sz="1600" i="1" dirty="0">
              <a:ea typeface="Verdana" pitchFamily="34" charset="0"/>
            </a:endParaRPr>
          </a:p>
          <a:p>
            <a:pPr marL="0" indent="0">
              <a:buClr>
                <a:srgbClr val="002D86"/>
              </a:buClr>
              <a:buNone/>
              <a:defRPr/>
            </a:pP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</a:endParaRPr>
          </a:p>
          <a:p>
            <a:pPr marL="0" indent="0">
              <a:buClr>
                <a:srgbClr val="002D86"/>
              </a:buClr>
              <a:buNone/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</a:endParaRPr>
          </a:p>
          <a:p>
            <a:pPr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745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Hospital Indemnity Insurance Work?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272717" y="1372922"/>
            <a:ext cx="8664575" cy="52339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  <a:defRPr/>
            </a:pPr>
            <a:r>
              <a:rPr lang="en-US" sz="2800" b="1" dirty="0">
                <a:solidFill>
                  <a:srgbClr val="0070C0"/>
                </a:solidFill>
              </a:rPr>
              <a:t>STEP 1 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Choose a Daily Benefit Amount</a:t>
            </a:r>
          </a:p>
          <a:p>
            <a:pPr marL="800100" lvl="1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$200 or $300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(no medical questions or build chart) 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choose an amount between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$310 and $900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 $10 increments,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simplified underwriting</a:t>
            </a:r>
          </a:p>
          <a:p>
            <a:pPr marL="57150" indent="0">
              <a:spcAft>
                <a:spcPts val="600"/>
              </a:spcAft>
              <a:buNone/>
              <a:defRPr/>
            </a:pP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indent="-857250">
              <a:spcAft>
                <a:spcPts val="600"/>
              </a:spcAft>
              <a:buNone/>
              <a:defRPr/>
            </a:pPr>
            <a:r>
              <a:rPr lang="en-US" sz="2800" b="1" dirty="0">
                <a:solidFill>
                  <a:srgbClr val="0070C0"/>
                </a:solidFill>
              </a:rPr>
              <a:t>STEP 2</a:t>
            </a:r>
          </a:p>
          <a:p>
            <a:pPr marL="914400" indent="-85725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Choose Maximum Number of Days per Period of Confinement</a:t>
            </a:r>
          </a:p>
          <a:p>
            <a:pPr marL="800100" lvl="1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3, 6, 10 or 21 Days</a:t>
            </a:r>
          </a:p>
          <a:p>
            <a:pPr marL="800100" lvl="1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b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Days reset once out of the hospital for 60 days in a row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  <a:defRPr/>
            </a:pPr>
            <a:endParaRPr lang="en-US" dirty="0"/>
          </a:p>
          <a:p>
            <a:pPr>
              <a:buNone/>
              <a:defRPr/>
            </a:pPr>
            <a:endParaRPr lang="en-US" dirty="0"/>
          </a:p>
          <a:p>
            <a:pPr>
              <a:buClr>
                <a:srgbClr val="002D86"/>
              </a:buClr>
              <a:defRPr/>
            </a:pPr>
            <a:endParaRPr lang="en-US" sz="1050" dirty="0">
              <a:ea typeface="Verdana" pitchFamily="34" charset="0"/>
            </a:endParaRPr>
          </a:p>
          <a:p>
            <a:pPr marL="0" indent="0">
              <a:buClr>
                <a:srgbClr val="002D86"/>
              </a:buClr>
              <a:buNone/>
              <a:defRPr/>
            </a:pPr>
            <a:endParaRPr lang="en-US" sz="1600" i="1" dirty="0">
              <a:ea typeface="Verdana" pitchFamily="34" charset="0"/>
            </a:endParaRPr>
          </a:p>
          <a:p>
            <a:pPr marL="0" indent="0">
              <a:buClr>
                <a:srgbClr val="002D86"/>
              </a:buClr>
              <a:buNone/>
              <a:defRPr/>
            </a:pP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</a:endParaRPr>
          </a:p>
          <a:p>
            <a:pPr marL="0" indent="0">
              <a:buClr>
                <a:srgbClr val="002D86"/>
              </a:buClr>
              <a:buNone/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</a:endParaRPr>
          </a:p>
          <a:p>
            <a:pPr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1491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BD3474E9A1B488B85A3CF2D5DFDB0" ma:contentTypeVersion="1" ma:contentTypeDescription="Create a new document." ma:contentTypeScope="" ma:versionID="e3d10e587d56ced3d1a49d5ba0a077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B8AFA7-70C4-47AD-BC98-C80D9F85D0C7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CD0A074-EE88-4E34-9936-4B6EC8322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85D797-4A52-4316-9663-34345F0FB89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3D7712D-F72D-42CC-B730-BE77CAED33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4101</TotalTime>
  <Words>1145</Words>
  <Application>Microsoft Office PowerPoint</Application>
  <PresentationFormat>On-screen Show (4:3)</PresentationFormat>
  <Paragraphs>193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Avenir Next</vt:lpstr>
      <vt:lpstr>Calibri</vt:lpstr>
      <vt:lpstr>Century Gothic</vt:lpstr>
      <vt:lpstr>Office Theme</vt:lpstr>
      <vt:lpstr>Custom Design</vt:lpstr>
      <vt:lpstr>1_Custom Design</vt:lpstr>
      <vt:lpstr>Hospital Indemnity Insurance </vt:lpstr>
      <vt:lpstr>PowerPoint Presentation</vt:lpstr>
      <vt:lpstr>PowerPoint Presentation</vt:lpstr>
      <vt:lpstr>PowerPoint Presentation</vt:lpstr>
      <vt:lpstr>Did you know? </vt:lpstr>
      <vt:lpstr>Hospital Indemnity Insurance Can Help</vt:lpstr>
      <vt:lpstr>Hospital Indemnity Insurance Can Help</vt:lpstr>
      <vt:lpstr>How Does Hospital Indemnity Insurance Work?</vt:lpstr>
      <vt:lpstr>How Does Hospital Indemnity Insurance Work?</vt:lpstr>
      <vt:lpstr>Benefit Payout: Inpatient Hospitalization</vt:lpstr>
      <vt:lpstr>Hospital Observation Benefit</vt:lpstr>
      <vt:lpstr>Benefit Payout: Treatment in an Observation Unit</vt:lpstr>
      <vt:lpstr>Mental Health Indemnity Benefit</vt:lpstr>
      <vt:lpstr>Optional Benefit Riders</vt:lpstr>
      <vt:lpstr>Optional Benefit Riders (continued)</vt:lpstr>
      <vt:lpstr>Optional Benefit Riders (continued)</vt:lpstr>
      <vt:lpstr>How Might You Use Hospital Recovery Benefits?</vt:lpstr>
      <vt:lpstr>Why LifeSecure Hospital Indemnity Insurance?</vt:lpstr>
      <vt:lpstr>Why You Should Consider Hospital Indemnity Coverage</vt:lpstr>
      <vt:lpstr>Contact Information</vt:lpstr>
    </vt:vector>
  </TitlesOfParts>
  <Company>LifeSecure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 and Hospital Recovery</dc:title>
  <dc:creator>mdaubenmeyer</dc:creator>
  <cp:lastModifiedBy>Christopher Spittal</cp:lastModifiedBy>
  <cp:revision>222</cp:revision>
  <cp:lastPrinted>2019-04-16T12:48:49Z</cp:lastPrinted>
  <dcterms:created xsi:type="dcterms:W3CDTF">2016-09-15T19:31:56Z</dcterms:created>
  <dcterms:modified xsi:type="dcterms:W3CDTF">2023-11-22T17:26:37Z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0x0101008F4BD3474E9A1B488B85A3CF2D5DFDB0</vt:lpwstr>
  </property>
  <property fmtid="{D5CDD505-2E9C-101B-9397-08002B2CF9AE}" pid="3" name="_dlc_DocIdItemGuid">
    <vt:lpwstr>ed73d6e3-0afe-4303-82b0-75a3151e50c7</vt:lpwstr>
  </property>
  <property fmtid="{D5CDD505-2E9C-101B-9397-08002B2CF9AE}" pid="4" name="_dlc_DocId">
    <vt:lpwstr>CS73TQCHTS6V-1090203195-472</vt:lpwstr>
  </property>
  <property fmtid="{D5CDD505-2E9C-101B-9397-08002B2CF9AE}" pid="5" name="_dlc_DocIdUrl">
    <vt:lpwstr>http://sharepoint/Marketing/_layouts/15/DocIdRedir.aspx?ID=CS73TQCHTS6V-1090203195-472, CS73TQCHTS6V-1090203195-472</vt:lpwstr>
  </property>
</Properties>
</file>